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351215" y="-1828800"/>
            <a:ext cx="5852160" cy="5852160"/>
          </a:xfrm>
          <a:prstGeom prst="ellipse">
            <a:avLst/>
          </a:prstGeom>
          <a:solidFill>
            <a:srgbClr val="083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874519"/>
            <a:ext cx="1371600" cy="685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D4A017"/>
                </a:solidFill>
                <a:latin typeface="Segoe UI"/>
              </a:rPr>
              <a:t>GRADE 9 · COMPETENCY BASED CURRICULUM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877824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Segoe UI"/>
              </a:rPr>
              <a:t>Learner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886200"/>
            <a:ext cx="8412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rgbClr val="C9DFE4"/>
                </a:solidFill>
                <a:latin typeface="Segoe UI"/>
              </a:rPr>
              <a:t>How to open a learning area, work through a lesson, and take the whole</a:t>
            </a:r>
          </a:p>
          <a:p>
            <a:pPr algn="l">
              <a:lnSpc>
                <a:spcPct val="130000"/>
              </a:lnSpc>
            </a:pPr>
            <a:r>
              <a:rPr sz="1600" b="0" i="0">
                <a:solidFill>
                  <a:srgbClr val="C9DFE4"/>
                </a:solidFill>
                <a:latin typeface="Segoe UI"/>
              </a:rPr>
              <a:t>subject home on a flash disk — online or completely offline.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715000"/>
            <a:ext cx="8686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A8C7CE"/>
                </a:solidFill>
                <a:latin typeface="Segoe UI"/>
              </a:rPr>
              <a:t>Eirene Technologies Limited  ·  cbc.eirene.co.ke  ·  RFB KE-ICTA-543406-GO-RFB</a:t>
            </a:r>
          </a:p>
        </p:txBody>
      </p:sp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892040"/>
            <a:ext cx="1477249" cy="384048"/>
          </a:xfrm>
          <a:prstGeom prst="rect">
            <a:avLst/>
          </a:prstGeom>
        </p:spPr>
      </p:pic>
      <p:pic>
        <p:nvPicPr>
          <p:cNvPr id="11" name="Picture 10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809" y="4892040"/>
            <a:ext cx="1684921" cy="3840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What you get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Eleven learning areas. Each is a complete, self-contained course — study it online, or copy it to a flash disk and use it with no internet.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011680"/>
            <a:ext cx="2121408" cy="122529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2011680"/>
            <a:ext cx="2121408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011680"/>
            <a:ext cx="1901952" cy="12252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2249424"/>
            <a:ext cx="2121408" cy="5303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900" b="1" i="0">
                <a:solidFill>
                  <a:srgbClr val="0D5C6B"/>
                </a:solidFill>
                <a:latin typeface="Segoe UI"/>
              </a:rPr>
              <a:t>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2834640"/>
            <a:ext cx="2121408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7A8A95"/>
                </a:solidFill>
                <a:latin typeface="Segoe UI"/>
              </a:rPr>
              <a:t>LEARNING AREAS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71216" y="2011680"/>
            <a:ext cx="2121408" cy="122529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71216" y="2011680"/>
            <a:ext cx="2121408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80944" y="2011680"/>
            <a:ext cx="1901952" cy="12252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1216" y="2249424"/>
            <a:ext cx="2121408" cy="5303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900" b="1" i="0">
                <a:solidFill>
                  <a:srgbClr val="0D5C6B"/>
                </a:solidFill>
                <a:latin typeface="Segoe UI"/>
              </a:rPr>
              <a:t>55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71216" y="2834640"/>
            <a:ext cx="2121408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7A8A95"/>
                </a:solidFill>
                <a:latin typeface="Segoe UI"/>
              </a:rPr>
              <a:t>UNITS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193792" y="2011680"/>
            <a:ext cx="2121408" cy="122529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193792" y="2011680"/>
            <a:ext cx="2121408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03520" y="2011680"/>
            <a:ext cx="1901952" cy="12252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93792" y="2249424"/>
            <a:ext cx="2121408" cy="5303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900" b="1" i="0">
                <a:solidFill>
                  <a:srgbClr val="0D5C6B"/>
                </a:solidFill>
                <a:latin typeface="Segoe UI"/>
              </a:rPr>
              <a:t>129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93792" y="2834640"/>
            <a:ext cx="2121408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7A8A95"/>
                </a:solidFill>
                <a:latin typeface="Segoe UI"/>
              </a:rPr>
              <a:t>LESSONS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516368" y="2011680"/>
            <a:ext cx="2121408" cy="122529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516368" y="2011680"/>
            <a:ext cx="2121408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626096" y="2011680"/>
            <a:ext cx="1901952" cy="12252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16368" y="2249424"/>
            <a:ext cx="2121408" cy="5303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900" b="1" i="0">
                <a:solidFill>
                  <a:srgbClr val="0D5C6B"/>
                </a:solidFill>
                <a:latin typeface="Segoe UI"/>
              </a:rPr>
              <a:t>2,063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16368" y="2834640"/>
            <a:ext cx="2121408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7A8A95"/>
                </a:solidFill>
                <a:latin typeface="Segoe UI"/>
              </a:rPr>
              <a:t>QUIZ QUESTIONS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838944" y="2011680"/>
            <a:ext cx="2121408" cy="122529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838944" y="2011680"/>
            <a:ext cx="2121408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48672" y="2011680"/>
            <a:ext cx="1901952" cy="12252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38944" y="2249424"/>
            <a:ext cx="2121408" cy="5303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900" b="1" i="0">
                <a:solidFill>
                  <a:srgbClr val="0D5C6B"/>
                </a:solidFill>
                <a:latin typeface="Segoe UI"/>
              </a:rPr>
              <a:t>129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38944" y="2834640"/>
            <a:ext cx="2121408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7A8A95"/>
                </a:solidFill>
                <a:latin typeface="Segoe UI"/>
              </a:rPr>
              <a:t>LESSON VIDEOS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8640" y="3419856"/>
            <a:ext cx="10881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Every single lesson includes all of this: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48640" y="3785616"/>
            <a:ext cx="3493008" cy="6400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8368" y="3721608"/>
            <a:ext cx="32735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Video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8368" y="4087368"/>
            <a:ext cx="32735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an original narrated lesson video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242816" y="3785616"/>
            <a:ext cx="3493008" cy="6400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352544" y="3721608"/>
            <a:ext cx="32735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Listen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52544" y="4087368"/>
            <a:ext cx="32735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audio narration read aloud on your device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936992" y="3785616"/>
            <a:ext cx="3493008" cy="6400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46719" y="3721608"/>
            <a:ext cx="32735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Read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46719" y="4087368"/>
            <a:ext cx="32735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a written lesson with key terms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48640" y="4517136"/>
            <a:ext cx="3493008" cy="6400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58368" y="4453128"/>
            <a:ext cx="32735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Animation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8368" y="4818888"/>
            <a:ext cx="32735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a moving diagram of the idea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242816" y="4517136"/>
            <a:ext cx="3493008" cy="6400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352544" y="4453128"/>
            <a:ext cx="32735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Game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352544" y="4818888"/>
            <a:ext cx="32735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a short scored activity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936992" y="4517136"/>
            <a:ext cx="3493008" cy="6400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046719" y="4453128"/>
            <a:ext cx="32735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Quiz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046719" y="4818888"/>
            <a:ext cx="32735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questions with instant feedback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48640" y="5532120"/>
            <a:ext cx="11094415" cy="749808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48640" y="5532120"/>
            <a:ext cx="54864" cy="749808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77240" y="5641848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77240" y="5870448"/>
            <a:ext cx="10454335" cy="3383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Nothing here can be edited by a learner — the learning areas are read-only by design.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The eleven learning areas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Each is a separate package. You can take one, several, or all of them.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1920240"/>
          <a:ext cx="11094411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271"/>
                <a:gridCol w="1155668"/>
                <a:gridCol w="1386801"/>
                <a:gridCol w="1617935"/>
                <a:gridCol w="1386801"/>
                <a:gridCol w="1617935"/>
              </a:tblGrid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Learning area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Units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Lessons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Questions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Videos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Virtual labs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English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189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Kiswahili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11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163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11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Mathematics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244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Integrated Science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11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168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11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Agriculture &amp; Nutrition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148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Creative Arts &amp; Sports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11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159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11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Christian Religious Education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149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Islamic Religious Education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12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195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12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Hindu Religious Education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159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Social Studies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18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280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18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Pre-Technical Studies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209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Lot 10 Social Studies and Lot 11 Pre-Technical Studies are separate learning areas, per KICD Addendum No. 3.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2788920"/>
            <a:ext cx="109728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4A017"/>
                </a:solidFill>
                <a:latin typeface="Segoe UI"/>
              </a:rPr>
              <a:t>PART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Segoe UI"/>
              </a:rPr>
              <a:t>Getting started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8686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B6C4CF"/>
                </a:solidFill>
                <a:latin typeface="Segoe UI"/>
              </a:rPr>
              <a:t>Two ways in: study online in a browser, or download and work offline.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7C8C"/>
                </a:solidFill>
                <a:latin typeface="Segoe UI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GETTING STARTED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Two ways to use a learning area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Both give you exactly the same lessons. The download is the very same package the website serves.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2029968"/>
            <a:ext cx="2834640" cy="777240"/>
          </a:xfrm>
          <a:prstGeom prst="roundRect">
            <a:avLst>
              <a:gd name="adj" fmla="val 10000"/>
            </a:avLst>
          </a:prstGeom>
          <a:solidFill>
            <a:srgbClr val="0D5C6B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73168" y="2034540"/>
            <a:ext cx="26151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Segoe UI"/>
              </a:rPr>
              <a:t>cbc.eirene.co.ke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73168" y="2400300"/>
            <a:ext cx="26151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C9DFE4"/>
                </a:solidFill>
                <a:latin typeface="Segoe UI"/>
              </a:rPr>
              <a:t>Choose a learning area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6016752" y="2852928"/>
            <a:ext cx="146304" cy="384048"/>
          </a:xfrm>
          <a:prstGeom prst="downArrow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234440" y="3401568"/>
            <a:ext cx="420624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234440" y="3401568"/>
            <a:ext cx="4206240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344168" y="3451860"/>
            <a:ext cx="3986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STUDY  ▸  online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3817620"/>
            <a:ext cx="3986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Opens the learning area in your browser straight away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66560" y="3401568"/>
            <a:ext cx="420624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766560" y="3401568"/>
            <a:ext cx="4206240" cy="5486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76288" y="3451860"/>
            <a:ext cx="3986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DOWNLOAD ZIP  ⬇  offline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76288" y="3817620"/>
            <a:ext cx="3986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Saves that learning area as a single file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3273552" y="4334256"/>
            <a:ext cx="146304" cy="365760"/>
          </a:xfrm>
          <a:prstGeom prst="downArrow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Down Arrow 26"/>
          <p:cNvSpPr/>
          <p:nvPr/>
        </p:nvSpPr>
        <p:spPr>
          <a:xfrm>
            <a:off x="8805672" y="4334256"/>
            <a:ext cx="146304" cy="365760"/>
          </a:xfrm>
          <a:prstGeom prst="down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234440" y="4773168"/>
            <a:ext cx="4206240" cy="731520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344168" y="4754880"/>
            <a:ext cx="3986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Study immediately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44168" y="5120640"/>
            <a:ext cx="3986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Nothing to install. Your progress is saved on the device.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766560" y="4773168"/>
            <a:ext cx="4206240" cy="731520"/>
          </a:xfrm>
          <a:prstGeom prst="roundRect">
            <a:avLst>
              <a:gd name="adj" fmla="val 10000"/>
            </a:avLst>
          </a:prstGeom>
          <a:solidFill>
            <a:srgbClr val="FBF3DF"/>
          </a:solidFill>
          <a:ln w="15875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76288" y="4754880"/>
            <a:ext cx="3986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Unzip → open index.html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76288" y="5120640"/>
            <a:ext cx="3986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Works with no internet, from a flash disk or a folder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480560" y="5733288"/>
            <a:ext cx="3200400" cy="384048"/>
          </a:xfrm>
          <a:prstGeom prst="roundRect">
            <a:avLst>
              <a:gd name="adj" fmla="val 50000"/>
            </a:avLst>
          </a:prstGeom>
          <a:solidFill>
            <a:srgbClr val="E3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80560" y="5733288"/>
            <a:ext cx="32004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0D5C6B"/>
                </a:solidFill>
                <a:latin typeface="Segoe UI"/>
              </a:rPr>
              <a:t>Same lessons either way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Want everything at once? Use “Download all subjects — flash-disk edition” on the home page: it contains all 11 learning areas, each still separate.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GETTING STARTED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Study online — four steps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417320"/>
            <a:ext cx="2622727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417320"/>
            <a:ext cx="2622727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286000"/>
            <a:ext cx="211066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Open the website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2788920"/>
            <a:ext cx="2110663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Go to cbc.eirene.co.ke in Chrome, Edge, Firefox or Safari, on a computer, tablet or phone.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72535" y="1417320"/>
            <a:ext cx="2622727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2535" y="1417320"/>
            <a:ext cx="2622727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628567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28567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28567" y="2286000"/>
            <a:ext cx="211066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Pick a learning area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28567" y="2788920"/>
            <a:ext cx="2110663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Scroll to “Choose a subject”. Each card shows its units, lessons and videos.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96431" y="1417320"/>
            <a:ext cx="2622727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96431" y="1417320"/>
            <a:ext cx="2622727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452463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52463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52463" y="2286000"/>
            <a:ext cx="211066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Press Study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52463" y="2788920"/>
            <a:ext cx="2110663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The learning area opens as its own site. The sidebar lists every unit and lesson.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20327" y="1417320"/>
            <a:ext cx="2622727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020327" y="1417320"/>
            <a:ext cx="2622727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276359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76359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76359" y="2286000"/>
            <a:ext cx="211066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Begin the first lesson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6359" y="2788920"/>
            <a:ext cx="2110663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Click a lesson in the sidebar, then work down the buttons: Video, Listen, Read, Animation, Game, Quiz.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5532120"/>
            <a:ext cx="11094415" cy="749808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48640" y="5532120"/>
            <a:ext cx="54864" cy="749808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77240" y="5641848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5870448"/>
            <a:ext cx="10454335" cy="3383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A progress bar fills in as you complete lessons. It is stored on your own device only.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GETTING STARTED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Use it offline — from a flash disk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417320"/>
            <a:ext cx="2622727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417320"/>
            <a:ext cx="2622727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286000"/>
            <a:ext cx="211066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Download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2788920"/>
            <a:ext cx="2110663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Press Download ZIP on the learning area you want, or the flash-disk edition for all of them.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72535" y="1417320"/>
            <a:ext cx="2622727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2535" y="1417320"/>
            <a:ext cx="2622727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628567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28567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28567" y="2286000"/>
            <a:ext cx="211066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Copy to the disk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28567" y="2788920"/>
            <a:ext cx="2110663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Put the downloaded file on your flash disk and unzip it there (right-click → Extract All).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96431" y="1417320"/>
            <a:ext cx="2622727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96431" y="1417320"/>
            <a:ext cx="2622727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452463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52463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52463" y="2286000"/>
            <a:ext cx="211066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Open index.html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52463" y="2788920"/>
            <a:ext cx="2110663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Inside the unzipped folder, double-click index.html. It opens in your browser.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20327" y="1417320"/>
            <a:ext cx="2622727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020327" y="1417320"/>
            <a:ext cx="2622727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276359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76359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76359" y="2286000"/>
            <a:ext cx="211066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Work normally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6359" y="2788920"/>
            <a:ext cx="2110663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Videos, audio, readings, games, animations and quizzes all run with no internet.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5532120"/>
            <a:ext cx="11094415" cy="749808"/>
          </a:xfrm>
          <a:prstGeom prst="roundRect">
            <a:avLst>
              <a:gd name="adj" fmla="val 8000"/>
            </a:avLst>
          </a:prstGeom>
          <a:solidFill>
            <a:srgbClr val="FBF3D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48640" y="5532120"/>
            <a:ext cx="54864" cy="7498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77240" y="5641848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D4A017"/>
                </a:solidFill>
                <a:latin typeface="Segoe UI"/>
              </a:rPr>
              <a:t>IMPORTANT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5870448"/>
            <a:ext cx="10454335" cy="3383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Keep the whole folder together. Moving index.html out on its own will leave the lessons behind.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2788920"/>
            <a:ext cx="109728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4A017"/>
                </a:solidFill>
                <a:latin typeface="Segoe UI"/>
              </a:rPr>
              <a:t>PART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Segoe UI"/>
              </a:rPr>
              <a:t>Inside a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8686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B6C4CF"/>
                </a:solidFill>
                <a:latin typeface="Segoe UI"/>
              </a:rPr>
              <a:t>The same six activities in every lesson, in the order that works best.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7C8C"/>
                </a:solidFill>
                <a:latin typeface="Segoe UI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INSIDE A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Anatomy of a lesson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Work left to right. Each part teaches the same objectives a different way, so use the ones that suit you.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2258568"/>
            <a:ext cx="1627632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258568"/>
            <a:ext cx="1627632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258568"/>
            <a:ext cx="1408176" cy="1691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2468880"/>
            <a:ext cx="162763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 i="0">
                <a:solidFill>
                  <a:srgbClr val="0D5C6B"/>
                </a:solidFill>
                <a:latin typeface="Segoe UI"/>
              </a:rPr>
              <a:t>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292608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Video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3236976"/>
            <a:ext cx="1627632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Watch the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narrated lesson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231136" y="3017520"/>
            <a:ext cx="182880" cy="118872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450592" y="2258568"/>
            <a:ext cx="1627632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450592" y="2258568"/>
            <a:ext cx="1627632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560320" y="2258568"/>
            <a:ext cx="1408176" cy="1691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50592" y="2468880"/>
            <a:ext cx="162763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 i="0">
                <a:solidFill>
                  <a:srgbClr val="0D5C6B"/>
                </a:solidFill>
                <a:latin typeface="Segoe UI"/>
              </a:rPr>
              <a:t>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50592" y="292608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Listen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50592" y="3236976"/>
            <a:ext cx="1627632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Hear it read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aloud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4114800" y="3017520"/>
            <a:ext cx="182880" cy="118872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334256" y="2258568"/>
            <a:ext cx="1627632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34256" y="2258568"/>
            <a:ext cx="1627632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43984" y="2258568"/>
            <a:ext cx="1408176" cy="1691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34256" y="2468880"/>
            <a:ext cx="162763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 i="0">
                <a:solidFill>
                  <a:srgbClr val="0D5C6B"/>
                </a:solidFill>
                <a:latin typeface="Segoe UI"/>
              </a:rPr>
              <a:t>📖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34256" y="292608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Read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34256" y="3236976"/>
            <a:ext cx="1627632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Written lesson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+ key terms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5998464" y="3017520"/>
            <a:ext cx="182880" cy="118872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217920" y="2258568"/>
            <a:ext cx="1627632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217920" y="2258568"/>
            <a:ext cx="1627632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27648" y="2258568"/>
            <a:ext cx="1408176" cy="1691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17920" y="2468880"/>
            <a:ext cx="162763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 i="0">
                <a:solidFill>
                  <a:srgbClr val="0D5C6B"/>
                </a:solidFill>
                <a:latin typeface="Segoe UI"/>
              </a:rPr>
              <a:t>✨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17920" y="292608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Animation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17920" y="3236976"/>
            <a:ext cx="1627632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See the idea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in motion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7882127" y="3017520"/>
            <a:ext cx="182880" cy="118872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8101583" y="2258568"/>
            <a:ext cx="1627632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101583" y="2258568"/>
            <a:ext cx="1627632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211311" y="2258568"/>
            <a:ext cx="1408176" cy="1691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01583" y="2468880"/>
            <a:ext cx="162763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 i="0">
                <a:solidFill>
                  <a:srgbClr val="0D5C6B"/>
                </a:solidFill>
                <a:latin typeface="Segoe UI"/>
              </a:rPr>
              <a:t>🎮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01583" y="292608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Game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1583" y="3236976"/>
            <a:ext cx="1627632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Practise, scored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instantly</a:t>
            </a:r>
          </a:p>
        </p:txBody>
      </p:sp>
      <p:sp>
        <p:nvSpPr>
          <p:cNvPr id="48" name="Right Arrow 47"/>
          <p:cNvSpPr/>
          <p:nvPr/>
        </p:nvSpPr>
        <p:spPr>
          <a:xfrm>
            <a:off x="9765791" y="3017520"/>
            <a:ext cx="182880" cy="118872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9985248" y="2258568"/>
            <a:ext cx="1627632" cy="1691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85248" y="2258568"/>
            <a:ext cx="1627632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0094976" y="2258568"/>
            <a:ext cx="1408176" cy="1691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85248" y="2468880"/>
            <a:ext cx="162763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 i="0">
                <a:solidFill>
                  <a:srgbClr val="0D5C6B"/>
                </a:solidFill>
                <a:latin typeface="Segoe UI"/>
              </a:rPr>
              <a:t>✅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85248" y="292608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Quiz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985248" y="3236976"/>
            <a:ext cx="1627632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Check you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understood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66928" y="417880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Always available alongside those six: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66928" y="4544568"/>
            <a:ext cx="2578608" cy="658368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76656" y="4489704"/>
            <a:ext cx="2359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Learning outcomes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6656" y="4855464"/>
            <a:ext cx="23591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what you should be able to do by the end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346704" y="4544568"/>
            <a:ext cx="2578608" cy="658368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456432" y="4489704"/>
            <a:ext cx="2359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Transcript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456432" y="4855464"/>
            <a:ext cx="23591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the narration in text, timestamped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126480" y="4544568"/>
            <a:ext cx="2578608" cy="658368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236208" y="4489704"/>
            <a:ext cx="2359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Key terms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236208" y="4855464"/>
            <a:ext cx="23591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the words that matter, defined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906256" y="4544568"/>
            <a:ext cx="2578608" cy="658368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015984" y="4489704"/>
            <a:ext cx="2359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Ask AI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015984" y="4855464"/>
            <a:ext cx="23591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plain-language help on the current lesson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Seventeen lessons in Mathematics, Integrated Science, Agriculture and Creative Arts also carry a virtual laboratory — an interactive simulation you can experiment with.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INSIDE A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Watching, listening and reading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9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1453896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371600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Video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1655064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every one of the 129 lessons has its own narrated lesson video. Press play; use full screen for a small display.</a:t>
            </a:r>
          </a:p>
        </p:txBody>
      </p:sp>
      <p:sp>
        <p:nvSpPr>
          <p:cNvPr id="16" name="Oval 15"/>
          <p:cNvSpPr/>
          <p:nvPr/>
        </p:nvSpPr>
        <p:spPr>
          <a:xfrm>
            <a:off x="566928" y="2313432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2231136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Listen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2514600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the lesson is read aloud by your device. Useful on a slow connection, and it still works offline.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2834640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Transcript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3118104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the spoken words in text, with timestamps, so you can skim or search instead of re-watching.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3520440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Read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3721608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the written lesson: short paragraphs, bolded key terms, and a Kenyan example that puts the idea in context.</a:t>
            </a:r>
          </a:p>
        </p:txBody>
      </p:sp>
      <p:sp>
        <p:nvSpPr>
          <p:cNvPr id="25" name="Oval 24"/>
          <p:cNvSpPr/>
          <p:nvPr/>
        </p:nvSpPr>
        <p:spPr>
          <a:xfrm>
            <a:off x="566928" y="4123944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4041648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Key terms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4325112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the vocabulary for that lesson with plain definitions, ideal for revision the night before.</a:t>
            </a:r>
          </a:p>
        </p:txBody>
      </p:sp>
      <p:sp>
        <p:nvSpPr>
          <p:cNvPr id="28" name="Oval 27"/>
          <p:cNvSpPr/>
          <p:nvPr/>
        </p:nvSpPr>
        <p:spPr>
          <a:xfrm>
            <a:off x="566928" y="4727447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8680" y="4645151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Learn more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4928615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background reading links for when you want to go further than the syllabus.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Offline, the video plays from the file bundled in the package and the narration is produced by your own device.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INSIDE A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Practising: animation, game and quiz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10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1453896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371600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Animation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1655064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a moving diagram of the process you just read about. Play it more than once; it is built to be watched twice.</a:t>
            </a:r>
          </a:p>
        </p:txBody>
      </p:sp>
      <p:sp>
        <p:nvSpPr>
          <p:cNvPr id="16" name="Oval 15"/>
          <p:cNvSpPr/>
          <p:nvPr/>
        </p:nvSpPr>
        <p:spPr>
          <a:xfrm>
            <a:off x="566928" y="2057400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1975104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Game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2258568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a short scored activity: matching, sorting, ordering, filling gaps or flashcards, depending on the lesson.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660904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2578608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Quiz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2862072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2,063 questions across the 129 lessons, averaging about 16 per lesson, each with four options.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3264408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182112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Instant feedback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3465576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the moment you answer you are told whether it is right, and an explanation teaches the point.</a:t>
            </a:r>
          </a:p>
        </p:txBody>
      </p:sp>
      <p:sp>
        <p:nvSpPr>
          <p:cNvPr id="25" name="Oval 24"/>
          <p:cNvSpPr/>
          <p:nvPr/>
        </p:nvSpPr>
        <p:spPr>
          <a:xfrm>
            <a:off x="566928" y="3867911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3785615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Retake freely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4069079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nothing is timed and nothing is submitted anywhere. Your best score is kept on your device.</a:t>
            </a:r>
          </a:p>
        </p:txBody>
      </p:sp>
      <p:sp>
        <p:nvSpPr>
          <p:cNvPr id="28" name="Oval 27"/>
          <p:cNvSpPr/>
          <p:nvPr/>
        </p:nvSpPr>
        <p:spPr>
          <a:xfrm>
            <a:off x="566928" y="4471416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8680" y="4389120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Virtual labs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4672583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in 17 lessons you can run an interactive experiment and change the variables yourself.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8640" y="5532120"/>
            <a:ext cx="11094415" cy="749808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48640" y="5532120"/>
            <a:ext cx="54864" cy="749808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7240" y="5641848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5870448"/>
            <a:ext cx="10454335" cy="3383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A wrong answer is not a penalty — read the explanation, then try the question again.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2788920"/>
            <a:ext cx="109728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4A017"/>
                </a:solidFill>
                <a:latin typeface="Segoe UI"/>
              </a:rPr>
              <a:t>PART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Segoe UI"/>
              </a:rPr>
              <a:t>Getting the most from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8686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B6C4CF"/>
                </a:solidFill>
                <a:latin typeface="Segoe UI"/>
              </a:rPr>
              <a:t>Progress, shortcuts, and what to do if something looks wrong.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7C8C"/>
                </a:solidFill>
                <a:latin typeface="Segoe UI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GETTING THE MOST FROM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Shortcuts and controls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12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8640" y="1371600"/>
          <a:ext cx="11094414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0212"/>
                <a:gridCol w="7544202"/>
              </a:tblGrid>
              <a:tr h="38404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Segoe UI"/>
                        </a:rPr>
                        <a:t>Action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Segoe UI"/>
                        </a:rPr>
                        <a:t>How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2C3E50"/>
                          </a:solidFill>
                          <a:latin typeface="Segoe UI"/>
                        </a:rPr>
                        <a:t>Next / previous lesson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0">
                          <a:solidFill>
                            <a:srgbClr val="445563"/>
                          </a:solidFill>
                          <a:latin typeface="Segoe UI"/>
                        </a:rPr>
                        <a:t>The ← and → buttons at the foot of a lesson, or the arrow keys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2C3E50"/>
                          </a:solidFill>
                          <a:latin typeface="Segoe UI"/>
                        </a:rPr>
                        <a:t>Jump anywhere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0">
                          <a:solidFill>
                            <a:srgbClr val="445563"/>
                          </a:solidFill>
                          <a:latin typeface="Segoe UI"/>
                        </a:rPr>
                        <a:t>Click any unit or lesson in the sidebar — you are never forced to go in order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2C3E50"/>
                          </a:solidFill>
                          <a:latin typeface="Segoe UI"/>
                        </a:rPr>
                        <a:t>Open Help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0">
                          <a:solidFill>
                            <a:srgbClr val="445563"/>
                          </a:solidFill>
                          <a:latin typeface="Segoe UI"/>
                        </a:rPr>
                        <a:t>Press H, or the ❓ Help button at the bottom right of the screen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2C3E50"/>
                          </a:solidFill>
                          <a:latin typeface="Segoe UI"/>
                        </a:rPr>
                        <a:t>Close a pop-up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0">
                          <a:solidFill>
                            <a:srgbClr val="445563"/>
                          </a:solidFill>
                          <a:latin typeface="Segoe UI"/>
                        </a:rPr>
                        <a:t>Press Esc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2C3E50"/>
                          </a:solidFill>
                          <a:latin typeface="Segoe UI"/>
                        </a:rPr>
                        <a:t>Find a video or game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0">
                          <a:solidFill>
                            <a:srgbClr val="445563"/>
                          </a:solidFill>
                          <a:latin typeface="Segoe UI"/>
                        </a:rPr>
                        <a:t>Media Library in the top menu, then filter by type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2C3E50"/>
                          </a:solidFill>
                          <a:latin typeface="Segoe UI"/>
                        </a:rPr>
                        <a:t>See your progress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0">
                          <a:solidFill>
                            <a:srgbClr val="445563"/>
                          </a:solidFill>
                          <a:latin typeface="Segoe UI"/>
                        </a:rPr>
                        <a:t>The bar under each learning area title, and the percentage on each subject card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FBF3D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D4A017"/>
                </a:solidFill>
                <a:latin typeface="Segoe UI"/>
              </a:rPr>
              <a:t>IMPORTANT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Your progress lives in the browser on the device you used. Clearing browsing data resets it, and it does not follow you to another device.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GETTING THE MOST FROM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If something looks wrong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13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8640" y="1371600"/>
          <a:ext cx="11094414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3989"/>
                <a:gridCol w="7100425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What you see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What to do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The page looks out of date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Reload the page. If it persists, hold Shift and reload.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A video will not play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Check you unzipped the whole folder, not just index.html. Offline video lives beside the lesson pages.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Opening index.html shows code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Right-click it → Open with → your browser, rather than a text editor.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Nothing happens when offline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Confirm you opened the unzipped folder, not the .zip file itself.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Progress disappeared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Browsing data was cleared, or you are on a different device or browser.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A page is slow on an old PC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Close other tabs. Everything runs locally, so no internet speed is involved offline.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Nothing you do can damage the content — it is read-only. Re-downloading always gives you a clean copy.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2011680" y="3749039"/>
            <a:ext cx="5120640" cy="5120640"/>
          </a:xfrm>
          <a:prstGeom prst="ellipse">
            <a:avLst/>
          </a:prstGeom>
          <a:solidFill>
            <a:srgbClr val="083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18872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83080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rgbClr val="FFFFFF"/>
                </a:solidFill>
                <a:latin typeface="Segoe UI"/>
              </a:rPr>
              <a:t>You are ready to begin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926080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83464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Open cbc.eirene.co.ke and press Study on any learning area.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429000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33756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Or download it once and work offline from a flash disk, anywhere.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31920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4048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All 11 learning areas · 129 lessons · 2,063 practice questions.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434840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34340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Aligned to the KICD Competency Based Curriculum for Grade 9.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85216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A8C7CE"/>
                </a:solidFill>
                <a:latin typeface="Segoe UI"/>
              </a:rPr>
              <a:t>Eirene Technologies Limited  ·  Empowering Kenya's Next Generation  ·  RFB KE-ICTA-543406-GO-RFB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9EA8"/>
                </a:solidFill>
                <a:latin typeface="Segoe UI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