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351215" y="-1828800"/>
            <a:ext cx="5852160" cy="5852160"/>
          </a:xfrm>
          <a:prstGeom prst="ellipse">
            <a:avLst/>
          </a:prstGeom>
          <a:solidFill>
            <a:srgbClr val="083F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22960" y="1874519"/>
            <a:ext cx="1371600" cy="68580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D4A017"/>
                </a:solidFill>
                <a:latin typeface="Segoe UI"/>
              </a:rPr>
              <a:t>GRADE 9 CBC INTERACTIVE DIGITAL CONTENT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148840"/>
            <a:ext cx="877824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FFFFFF"/>
                </a:solidFill>
                <a:latin typeface="Segoe UI"/>
              </a:rPr>
              <a:t>Administrator &amp;</a:t>
            </a:r>
          </a:p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FFFFFF"/>
                </a:solidFill>
                <a:latin typeface="Segoe UI"/>
              </a:rPr>
              <a:t>Deployment Guide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886200"/>
            <a:ext cx="841248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rgbClr val="C9DFE4"/>
                </a:solidFill>
                <a:latin typeface="Segoe UI"/>
              </a:rPr>
              <a:t>How the platform is built, published and maintained — and exactly where</a:t>
            </a:r>
          </a:p>
          <a:p>
            <a:pPr algn="l">
              <a:lnSpc>
                <a:spcPct val="130000"/>
              </a:lnSpc>
            </a:pPr>
            <a:r>
              <a:rPr sz="1600" b="0" i="0">
                <a:solidFill>
                  <a:srgbClr val="C9DFE4"/>
                </a:solidFill>
                <a:latin typeface="Segoe UI"/>
              </a:rPr>
              <a:t>content may be edited, by whom.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5715000"/>
            <a:ext cx="8686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rgbClr val="A8C7CE"/>
                </a:solidFill>
                <a:latin typeface="Segoe UI"/>
              </a:rPr>
              <a:t>Eirene Technologies Limited  ·  cbc.eirene.co.ke  ·  RFB KE-ICTA-543406-GO-RFB</a:t>
            </a:r>
          </a:p>
        </p:txBody>
      </p:sp>
      <p:pic>
        <p:nvPicPr>
          <p:cNvPr id="10" name="Picture 9" descr="kicd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4892040"/>
            <a:ext cx="1477249" cy="384048"/>
          </a:xfrm>
          <a:prstGeom prst="rect">
            <a:avLst/>
          </a:prstGeom>
        </p:spPr>
      </p:pic>
      <p:pic>
        <p:nvPicPr>
          <p:cNvPr id="11" name="Picture 10" descr="icta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809" y="4892040"/>
            <a:ext cx="1684921" cy="3840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87552"/>
            <a:ext cx="12191695" cy="3200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987552"/>
            <a:ext cx="2011680" cy="32004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1168"/>
            <a:ext cx="7772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>
                <a:solidFill>
                  <a:srgbClr val="D4A017"/>
                </a:solidFill>
                <a:latin typeface="Segoe UI"/>
              </a:rPr>
              <a:t>INTRODUCTION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20624"/>
            <a:ext cx="8412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rgbClr val="2C3E50"/>
                </a:solidFill>
                <a:latin typeface="Segoe UI"/>
              </a:rPr>
              <a:t>Who this guide is for</a:t>
            </a:r>
          </a:p>
        </p:txBody>
      </p:sp>
      <p:pic>
        <p:nvPicPr>
          <p:cNvPr id="8" name="Picture 7" descr="eiren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887" y="274320"/>
            <a:ext cx="1606296" cy="310896"/>
          </a:xfrm>
          <a:prstGeom prst="rect">
            <a:avLst/>
          </a:prstGeom>
        </p:spPr>
      </p:pic>
      <p:pic>
        <p:nvPicPr>
          <p:cNvPr id="9" name="Picture 8" descr="icta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9311" y="274320"/>
            <a:ext cx="1363984" cy="310896"/>
          </a:xfrm>
          <a:prstGeom prst="rect">
            <a:avLst/>
          </a:prstGeom>
        </p:spPr>
      </p:pic>
      <p:pic>
        <p:nvPicPr>
          <p:cNvPr id="10" name="Picture 9" descr="kicd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8850" y="274320"/>
            <a:ext cx="1195869" cy="3108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EireneEduCloud  ·  Eirene Technologies Limited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02975" y="6455664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1</a:t>
            </a:r>
          </a:p>
        </p:txBody>
      </p:sp>
      <p:sp>
        <p:nvSpPr>
          <p:cNvPr id="13" name="Oval 12"/>
          <p:cNvSpPr/>
          <p:nvPr/>
        </p:nvSpPr>
        <p:spPr>
          <a:xfrm>
            <a:off x="566928" y="1453896"/>
            <a:ext cx="118872" cy="118872"/>
          </a:xfrm>
          <a:prstGeom prst="ellipse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1371600"/>
            <a:ext cx="10607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 i="0">
                <a:solidFill>
                  <a:srgbClr val="2C3E50"/>
                </a:solidFill>
                <a:latin typeface="Segoe UI"/>
              </a:rPr>
              <a:t>Scope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1655064"/>
            <a:ext cx="1060704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445563"/>
                </a:solidFill>
                <a:latin typeface="Segoe UI"/>
              </a:rPr>
              <a:t>installing, publishing, updating and verifying the Grade 9 platform and its 11 learning-area packages.</a:t>
            </a:r>
          </a:p>
        </p:txBody>
      </p:sp>
      <p:sp>
        <p:nvSpPr>
          <p:cNvPr id="16" name="Oval 15"/>
          <p:cNvSpPr/>
          <p:nvPr/>
        </p:nvSpPr>
        <p:spPr>
          <a:xfrm>
            <a:off x="566928" y="2057400"/>
            <a:ext cx="118872" cy="118872"/>
          </a:xfrm>
          <a:prstGeom prst="ellipse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8680" y="1975104"/>
            <a:ext cx="10607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 i="0">
                <a:solidFill>
                  <a:srgbClr val="2C3E50"/>
                </a:solidFill>
                <a:latin typeface="Segoe UI"/>
              </a:rPr>
              <a:t>Audience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2258568"/>
            <a:ext cx="1060704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445563"/>
                </a:solidFill>
                <a:latin typeface="Segoe UI"/>
              </a:rPr>
              <a:t>the technical staff at Eirene Technologies Limited responsible for the content build and the web server.</a:t>
            </a:r>
          </a:p>
        </p:txBody>
      </p:sp>
      <p:sp>
        <p:nvSpPr>
          <p:cNvPr id="19" name="Oval 18"/>
          <p:cNvSpPr/>
          <p:nvPr/>
        </p:nvSpPr>
        <p:spPr>
          <a:xfrm>
            <a:off x="566928" y="2660904"/>
            <a:ext cx="118872" cy="118872"/>
          </a:xfrm>
          <a:prstGeom prst="ellipse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2578608"/>
            <a:ext cx="10607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 i="0">
                <a:solidFill>
                  <a:srgbClr val="2C3E50"/>
                </a:solidFill>
                <a:latin typeface="Segoe UI"/>
              </a:rPr>
              <a:t>Not a learner document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8680" y="2862072"/>
            <a:ext cx="1060704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445563"/>
                </a:solidFill>
                <a:latin typeface="Segoe UI"/>
              </a:rPr>
              <a:t>learners need only the Learner Guide; nothing here is required to study.</a:t>
            </a:r>
          </a:p>
        </p:txBody>
      </p:sp>
      <p:sp>
        <p:nvSpPr>
          <p:cNvPr id="22" name="Oval 21"/>
          <p:cNvSpPr/>
          <p:nvPr/>
        </p:nvSpPr>
        <p:spPr>
          <a:xfrm>
            <a:off x="566928" y="3264408"/>
            <a:ext cx="118872" cy="118872"/>
          </a:xfrm>
          <a:prstGeom prst="ellipse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3182112"/>
            <a:ext cx="10607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 i="0">
                <a:solidFill>
                  <a:srgbClr val="2C3E50"/>
                </a:solidFill>
                <a:latin typeface="Segoe UI"/>
              </a:rPr>
              <a:t>Authoring console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8680" y="3465576"/>
            <a:ext cx="1060704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445563"/>
                </a:solidFill>
                <a:latin typeface="Segoe UI"/>
              </a:rPr>
              <a:t>authorised staff edit content in the browser at /studio/, behind staff authentication. It is NOT part of the delivered learning areas: every package and every learner-facing page remains a pure static file with no server component.</a:t>
            </a:r>
          </a:p>
        </p:txBody>
      </p:sp>
      <p:sp>
        <p:nvSpPr>
          <p:cNvPr id="25" name="Oval 24"/>
          <p:cNvSpPr/>
          <p:nvPr/>
        </p:nvSpPr>
        <p:spPr>
          <a:xfrm>
            <a:off x="566928" y="4379976"/>
            <a:ext cx="118872" cy="118872"/>
          </a:xfrm>
          <a:prstGeom prst="ellipse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68680" y="4297680"/>
            <a:ext cx="10607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1" i="0">
                <a:solidFill>
                  <a:srgbClr val="2C3E50"/>
                </a:solidFill>
                <a:latin typeface="Segoe UI"/>
              </a:rPr>
              <a:t>Learners still have no editing capability whatsoever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8680" y="4581144"/>
            <a:ext cx="1060704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 i="0">
                <a:solidFill>
                  <a:srgbClr val="445563"/>
                </a:solidFill>
                <a:latin typeface="Segoe UI"/>
              </a:rPr>
              <a:t>the console is a separate, authenticated tool they cannot reach. Part 2 covers exactly who can change what.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48640" y="5376672"/>
            <a:ext cx="11094415" cy="905256"/>
          </a:xfrm>
          <a:prstGeom prst="roundRect">
            <a:avLst>
              <a:gd name="adj" fmla="val 8000"/>
            </a:avLst>
          </a:prstGeom>
          <a:solidFill>
            <a:srgbClr val="FBF3DF"/>
          </a:solidFill>
          <a:ln w="12700">
            <a:solidFill>
              <a:srgbClr val="D4A01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48640" y="5376672"/>
            <a:ext cx="54864" cy="90525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77240" y="5486400"/>
            <a:ext cx="12801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D4A017"/>
                </a:solidFill>
                <a:latin typeface="Segoe UI"/>
              </a:rPr>
              <a:t>IMPORTANT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77240" y="5715000"/>
            <a:ext cx="10454335" cy="49377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1200" b="0" i="0">
                <a:solidFill>
                  <a:srgbClr val="2C3E50"/>
                </a:solidFill>
                <a:latin typeface="Segoe UI"/>
              </a:rPr>
              <a:t>This document names no server, account or credential. Those are held separately by Eirene Technologies Limited.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C3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2788920"/>
            <a:ext cx="1097280" cy="64008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240280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4A017"/>
                </a:solidFill>
                <a:latin typeface="Segoe UI"/>
              </a:rPr>
              <a:t>PART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063240"/>
            <a:ext cx="96012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 i="0">
                <a:solidFill>
                  <a:srgbClr val="FFFFFF"/>
                </a:solidFill>
                <a:latin typeface="Segoe UI"/>
              </a:rPr>
              <a:t>How the platform is built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069080"/>
            <a:ext cx="86868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rgbClr val="B6C4CF"/>
                </a:solidFill>
                <a:latin typeface="Segoe UI"/>
              </a:rPr>
              <a:t>A static HTML5 site with no server-side code and no database.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55664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B7C8C"/>
                </a:solidFill>
                <a:latin typeface="Segoe UI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87552"/>
            <a:ext cx="12191695" cy="3200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987552"/>
            <a:ext cx="2011680" cy="32004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1168"/>
            <a:ext cx="7772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>
                <a:solidFill>
                  <a:srgbClr val="D4A017"/>
                </a:solidFill>
                <a:latin typeface="Segoe UI"/>
              </a:rPr>
              <a:t>ARCHITECTURE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20624"/>
            <a:ext cx="8412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rgbClr val="2C3E50"/>
                </a:solidFill>
                <a:latin typeface="Segoe UI"/>
              </a:rPr>
              <a:t>Platform architecture</a:t>
            </a:r>
          </a:p>
        </p:txBody>
      </p:sp>
      <p:pic>
        <p:nvPicPr>
          <p:cNvPr id="8" name="Picture 7" descr="eiren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887" y="274320"/>
            <a:ext cx="1606296" cy="310896"/>
          </a:xfrm>
          <a:prstGeom prst="rect">
            <a:avLst/>
          </a:prstGeom>
        </p:spPr>
      </p:pic>
      <p:pic>
        <p:nvPicPr>
          <p:cNvPr id="9" name="Picture 8" descr="icta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9311" y="274320"/>
            <a:ext cx="1363984" cy="310896"/>
          </a:xfrm>
          <a:prstGeom prst="rect">
            <a:avLst/>
          </a:prstGeom>
        </p:spPr>
      </p:pic>
      <p:pic>
        <p:nvPicPr>
          <p:cNvPr id="10" name="Picture 9" descr="kicd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8850" y="274320"/>
            <a:ext cx="1195869" cy="3108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EireneEduCloud  ·  Eirene Technologies Limited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02975" y="6455664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1371600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 i="0">
                <a:solidFill>
                  <a:srgbClr val="445563"/>
                </a:solidFill>
                <a:latin typeface="Segoe UI"/>
              </a:rPr>
              <a:t>Everything a learner runs is plain HTML, CSS and JavaScript. The web server only hands over files.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2258568"/>
            <a:ext cx="2834640" cy="13716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40080" y="2258568"/>
            <a:ext cx="2834640" cy="5486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49808" y="2560320"/>
            <a:ext cx="2615184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rgbClr val="2C3E50"/>
                </a:solidFill>
                <a:latin typeface="Segoe UI"/>
              </a:rPr>
              <a:t>Learner's device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2926080"/>
            <a:ext cx="2615184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8000"/>
              </a:lnSpc>
            </a:pPr>
            <a:r>
              <a:rPr sz="1000" b="0" i="0">
                <a:solidFill>
                  <a:srgbClr val="445563"/>
                </a:solidFill>
                <a:latin typeface="Segoe UI"/>
              </a:rPr>
              <a:t>Any modern browser on</a:t>
            </a:r>
          </a:p>
          <a:p>
            <a:pPr algn="ctr">
              <a:lnSpc>
                <a:spcPct val="118000"/>
              </a:lnSpc>
            </a:pPr>
            <a:r>
              <a:rPr sz="1000" b="0" i="0">
                <a:solidFill>
                  <a:srgbClr val="445563"/>
                </a:solidFill>
                <a:latin typeface="Segoe UI"/>
              </a:rPr>
              <a:t>Windows, macOS, Linux,</a:t>
            </a:r>
          </a:p>
          <a:p>
            <a:pPr algn="ctr">
              <a:lnSpc>
                <a:spcPct val="118000"/>
              </a:lnSpc>
            </a:pPr>
            <a:r>
              <a:rPr sz="1000" b="0" i="0">
                <a:solidFill>
                  <a:srgbClr val="445563"/>
                </a:solidFill>
                <a:latin typeface="Segoe UI"/>
              </a:rPr>
              <a:t>Android — 32 or 64-bit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3611880" y="2852928"/>
            <a:ext cx="777240" cy="164592"/>
          </a:xfrm>
          <a:prstGeom prst="rightArrow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291840" y="2542032"/>
            <a:ext cx="1417319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950" b="0" i="0">
                <a:solidFill>
                  <a:srgbClr val="7A8A95"/>
                </a:solidFill>
                <a:latin typeface="Segoe UI"/>
              </a:rPr>
              <a:t>HTTPS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26280" y="2258568"/>
            <a:ext cx="3108960" cy="13716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526280" y="2258568"/>
            <a:ext cx="3108960" cy="5486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636008" y="2560320"/>
            <a:ext cx="2889504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rgbClr val="2C3E50"/>
                </a:solidFill>
                <a:latin typeface="Segoe UI"/>
              </a:rPr>
              <a:t>Web server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36008" y="2926080"/>
            <a:ext cx="2889504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8000"/>
              </a:lnSpc>
            </a:pPr>
            <a:r>
              <a:rPr sz="1000" b="0" i="0">
                <a:solidFill>
                  <a:srgbClr val="445563"/>
                </a:solidFill>
                <a:latin typeface="Segoe UI"/>
              </a:rPr>
              <a:t>nginx serving static files.</a:t>
            </a:r>
          </a:p>
          <a:p>
            <a:pPr algn="ctr">
              <a:lnSpc>
                <a:spcPct val="118000"/>
              </a:lnSpc>
            </a:pPr>
            <a:r>
              <a:rPr sz="1000" b="0" i="0">
                <a:solidFill>
                  <a:srgbClr val="445563"/>
                </a:solidFill>
                <a:latin typeface="Segoe UI"/>
              </a:rPr>
              <a:t>No application runtime.</a:t>
            </a:r>
          </a:p>
          <a:p>
            <a:pPr algn="ctr">
              <a:lnSpc>
                <a:spcPct val="118000"/>
              </a:lnSpc>
            </a:pPr>
            <a:r>
              <a:rPr sz="1000" b="0" i="0">
                <a:solidFill>
                  <a:srgbClr val="445563"/>
                </a:solidFill>
                <a:latin typeface="Segoe UI"/>
              </a:rPr>
              <a:t>No database. No API.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7772400" y="2852928"/>
            <a:ext cx="777240" cy="164592"/>
          </a:xfrm>
          <a:prstGeom prst="rightArrow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452360" y="2542032"/>
            <a:ext cx="1417319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950" b="0" i="0">
                <a:solidFill>
                  <a:srgbClr val="7A8A95"/>
                </a:solidFill>
                <a:latin typeface="Segoe UI"/>
              </a:rPr>
              <a:t>files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732520" y="2258568"/>
            <a:ext cx="2834640" cy="13716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732520" y="2258568"/>
            <a:ext cx="2834640" cy="54864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842248" y="2560320"/>
            <a:ext cx="2615184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rgbClr val="2C3E50"/>
                </a:solidFill>
                <a:latin typeface="Segoe UI"/>
              </a:rPr>
              <a:t>Content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842248" y="2926080"/>
            <a:ext cx="2615184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8000"/>
              </a:lnSpc>
            </a:pPr>
            <a:r>
              <a:rPr sz="1000" b="0" i="0">
                <a:solidFill>
                  <a:srgbClr val="445563"/>
                </a:solidFill>
                <a:latin typeface="Segoe UI"/>
              </a:rPr>
              <a:t>curriculum data, media,</a:t>
            </a:r>
          </a:p>
          <a:p>
            <a:pPr algn="ctr">
              <a:lnSpc>
                <a:spcPct val="118000"/>
              </a:lnSpc>
            </a:pPr>
            <a:r>
              <a:rPr sz="1000" b="0" i="0">
                <a:solidFill>
                  <a:srgbClr val="445563"/>
                </a:solidFill>
                <a:latin typeface="Segoe UI"/>
              </a:rPr>
              <a:t>11 packaged learning</a:t>
            </a:r>
          </a:p>
          <a:p>
            <a:pPr algn="ctr">
              <a:lnSpc>
                <a:spcPct val="118000"/>
              </a:lnSpc>
            </a:pPr>
            <a:r>
              <a:rPr sz="1000" b="0" i="0">
                <a:solidFill>
                  <a:srgbClr val="445563"/>
                </a:solidFill>
                <a:latin typeface="Segoe UI"/>
              </a:rPr>
              <a:t>areas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0080" y="385876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2C3E50"/>
                </a:solidFill>
                <a:latin typeface="Segoe UI"/>
              </a:rPr>
              <a:t>What this design buys you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40080" y="4224528"/>
            <a:ext cx="2578608" cy="868680"/>
          </a:xfrm>
          <a:prstGeom prst="roundRect">
            <a:avLst>
              <a:gd name="adj" fmla="val 10000"/>
            </a:avLst>
          </a:prstGeom>
          <a:solidFill>
            <a:srgbClr val="E3EFF1"/>
          </a:solidFill>
          <a:ln w="15875">
            <a:solidFill>
              <a:srgbClr val="0D5C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49808" y="4274820"/>
            <a:ext cx="235915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150" b="1" i="0">
                <a:solidFill>
                  <a:srgbClr val="2C3E50"/>
                </a:solidFill>
                <a:latin typeface="Segoe UI"/>
              </a:rPr>
              <a:t>No server-side code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49808" y="4640580"/>
            <a:ext cx="2359152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8000"/>
              </a:lnSpc>
            </a:pPr>
            <a:r>
              <a:rPr sz="950" b="0" i="0">
                <a:solidFill>
                  <a:srgbClr val="445563"/>
                </a:solidFill>
                <a:latin typeface="Segoe UI"/>
              </a:rPr>
              <a:t>Tender spec 1.9 — nothing to patch, exploit or keep running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3419856" y="4224528"/>
            <a:ext cx="2578608" cy="868680"/>
          </a:xfrm>
          <a:prstGeom prst="roundRect">
            <a:avLst>
              <a:gd name="adj" fmla="val 10000"/>
            </a:avLst>
          </a:prstGeom>
          <a:solidFill>
            <a:srgbClr val="E3EFF1"/>
          </a:solidFill>
          <a:ln w="15875">
            <a:solidFill>
              <a:srgbClr val="0D5C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529584" y="4274820"/>
            <a:ext cx="235915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150" b="1" i="0">
                <a:solidFill>
                  <a:srgbClr val="2C3E50"/>
                </a:solidFill>
                <a:latin typeface="Segoe UI"/>
              </a:rPr>
              <a:t>No external references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529584" y="4640580"/>
            <a:ext cx="2359152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8000"/>
              </a:lnSpc>
            </a:pPr>
            <a:r>
              <a:rPr sz="950" b="0" i="0">
                <a:solidFill>
                  <a:srgbClr val="445563"/>
                </a:solidFill>
                <a:latin typeface="Segoe UI"/>
              </a:rPr>
              <a:t>Spec 1.10 — a package opens with no internet and calls nothing out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199632" y="4224528"/>
            <a:ext cx="2578608" cy="868680"/>
          </a:xfrm>
          <a:prstGeom prst="roundRect">
            <a:avLst>
              <a:gd name="adj" fmla="val 10000"/>
            </a:avLst>
          </a:prstGeom>
          <a:solidFill>
            <a:srgbClr val="E3EFF1"/>
          </a:solidFill>
          <a:ln w="15875">
            <a:solidFill>
              <a:srgbClr val="0D5C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309360" y="4274820"/>
            <a:ext cx="235915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150" b="1" i="0">
                <a:solidFill>
                  <a:srgbClr val="2C3E50"/>
                </a:solidFill>
                <a:latin typeface="Segoe UI"/>
              </a:rPr>
              <a:t>Read-only by construction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309360" y="4640580"/>
            <a:ext cx="2359152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8000"/>
              </a:lnSpc>
            </a:pPr>
            <a:r>
              <a:rPr sz="950" b="0" i="0">
                <a:solidFill>
                  <a:srgbClr val="445563"/>
                </a:solidFill>
                <a:latin typeface="Segoe UI"/>
              </a:rPr>
              <a:t>There is no write path, so content cannot be altered in the browser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8979408" y="4224528"/>
            <a:ext cx="2578608" cy="868680"/>
          </a:xfrm>
          <a:prstGeom prst="roundRect">
            <a:avLst>
              <a:gd name="adj" fmla="val 10000"/>
            </a:avLst>
          </a:prstGeom>
          <a:solidFill>
            <a:srgbClr val="E3EFF1"/>
          </a:solidFill>
          <a:ln w="15875">
            <a:solidFill>
              <a:srgbClr val="0D5C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089136" y="4274820"/>
            <a:ext cx="235915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150" b="1" i="0">
                <a:solidFill>
                  <a:srgbClr val="2C3E50"/>
                </a:solidFill>
                <a:latin typeface="Segoe UI"/>
              </a:rPr>
              <a:t>Runs anywhere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089136" y="4640580"/>
            <a:ext cx="2359152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8000"/>
              </a:lnSpc>
            </a:pPr>
            <a:r>
              <a:rPr sz="950" b="0" i="0">
                <a:solidFill>
                  <a:srgbClr val="445563"/>
                </a:solidFill>
                <a:latin typeface="Segoe UI"/>
              </a:rPr>
              <a:t>Same files serve the website and the offline flash disk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48640" y="5532120"/>
            <a:ext cx="11094415" cy="749808"/>
          </a:xfrm>
          <a:prstGeom prst="roundRect">
            <a:avLst>
              <a:gd name="adj" fmla="val 8000"/>
            </a:avLst>
          </a:prstGeom>
          <a:solidFill>
            <a:srgbClr val="E3EFF1"/>
          </a:solidFill>
          <a:ln w="12700">
            <a:solidFill>
              <a:srgbClr val="0D5C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548640" y="5532120"/>
            <a:ext cx="54864" cy="749808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77240" y="5641848"/>
            <a:ext cx="12801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0D5C6B"/>
                </a:solidFill>
                <a:latin typeface="Segoe UI"/>
              </a:rPr>
              <a:t>TIP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77240" y="5870448"/>
            <a:ext cx="10454335" cy="33832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1200" b="0" i="0">
                <a:solidFill>
                  <a:srgbClr val="2C3E50"/>
                </a:solidFill>
                <a:latin typeface="Segoe UI"/>
              </a:rPr>
              <a:t>Because there is no server-side component, “deploying” is only ever copying files into the webroot.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87552"/>
            <a:ext cx="12191695" cy="3200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987552"/>
            <a:ext cx="2011680" cy="32004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1168"/>
            <a:ext cx="7772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>
                <a:solidFill>
                  <a:srgbClr val="D4A017"/>
                </a:solidFill>
                <a:latin typeface="Segoe UI"/>
              </a:rPr>
              <a:t>ARCHITECTURE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20624"/>
            <a:ext cx="8412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rgbClr val="2C3E50"/>
                </a:solidFill>
                <a:latin typeface="Segoe UI"/>
              </a:rPr>
              <a:t>What is published, and where</a:t>
            </a:r>
          </a:p>
        </p:txBody>
      </p:sp>
      <p:pic>
        <p:nvPicPr>
          <p:cNvPr id="8" name="Picture 7" descr="eiren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887" y="274320"/>
            <a:ext cx="1606296" cy="310896"/>
          </a:xfrm>
          <a:prstGeom prst="rect">
            <a:avLst/>
          </a:prstGeom>
        </p:spPr>
      </p:pic>
      <p:pic>
        <p:nvPicPr>
          <p:cNvPr id="9" name="Picture 8" descr="icta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9311" y="274320"/>
            <a:ext cx="1363984" cy="310896"/>
          </a:xfrm>
          <a:prstGeom prst="rect">
            <a:avLst/>
          </a:prstGeom>
        </p:spPr>
      </p:pic>
      <p:pic>
        <p:nvPicPr>
          <p:cNvPr id="10" name="Picture 9" descr="kicd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8850" y="274320"/>
            <a:ext cx="1195869" cy="3108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EireneEduCloud  ·  Eirene Technologies Limited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02975" y="6455664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1371600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 i="0">
                <a:solidFill>
                  <a:srgbClr val="445563"/>
                </a:solidFill>
                <a:latin typeface="Segoe UI"/>
              </a:rPr>
              <a:t>The webroot holds the portal, the 11 independent learning-area sites, and the downloadable packages.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2121408"/>
            <a:ext cx="10972800" cy="566928"/>
          </a:xfrm>
          <a:prstGeom prst="roundRect">
            <a:avLst>
              <a:gd name="adj" fmla="val 10000"/>
            </a:avLst>
          </a:prstGeom>
          <a:solidFill>
            <a:srgbClr val="2C3E50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9808" y="2121408"/>
            <a:ext cx="10753344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i="0">
                <a:solidFill>
                  <a:srgbClr val="FFFFFF"/>
                </a:solidFill>
                <a:latin typeface="Segoe UI"/>
              </a:rPr>
              <a:t>WEBROOT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2852928"/>
            <a:ext cx="2743200" cy="749808"/>
          </a:xfrm>
          <a:prstGeom prst="roundRect">
            <a:avLst>
              <a:gd name="adj" fmla="val 10000"/>
            </a:avLst>
          </a:prstGeom>
          <a:solidFill>
            <a:srgbClr val="0D5C6B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2852928"/>
            <a:ext cx="2523744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i="0">
                <a:solidFill>
                  <a:srgbClr val="FFFFFF"/>
                </a:solidFill>
                <a:latin typeface="Segoe UI"/>
              </a:rPr>
              <a:t>Portal pages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520440" y="2852928"/>
            <a:ext cx="3931920" cy="74980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630168" y="2852928"/>
            <a:ext cx="3712463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150" b="1" i="0">
                <a:solidFill>
                  <a:srgbClr val="2C3E50"/>
                </a:solidFill>
                <a:latin typeface="Segoe UI"/>
              </a:rPr>
              <a:t>index · media library · packages · compliance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589520" y="2852928"/>
            <a:ext cx="4023360" cy="749808"/>
          </a:xfrm>
          <a:prstGeom prst="roundRect">
            <a:avLst>
              <a:gd name="adj" fmla="val 10000"/>
            </a:avLst>
          </a:prstGeom>
          <a:solidFill>
            <a:srgbClr val="F6F9FA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699248" y="2852928"/>
            <a:ext cx="3803904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445563"/>
                </a:solidFill>
                <a:latin typeface="Segoe UI"/>
              </a:rPr>
              <a:t>the front door; links to everything else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3749039"/>
            <a:ext cx="2743200" cy="749808"/>
          </a:xfrm>
          <a:prstGeom prst="roundRect">
            <a:avLst>
              <a:gd name="adj" fmla="val 10000"/>
            </a:avLst>
          </a:prstGeom>
          <a:solidFill>
            <a:srgbClr val="D4A017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3749039"/>
            <a:ext cx="2523744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i="0">
                <a:solidFill>
                  <a:srgbClr val="FFFFFF"/>
                </a:solidFill>
                <a:latin typeface="Segoe UI"/>
              </a:rPr>
              <a:t>subjects/&lt;slug&gt;/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520440" y="3749039"/>
            <a:ext cx="3931920" cy="74980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630168" y="3749039"/>
            <a:ext cx="3712463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150" b="1" i="0">
                <a:solidFill>
                  <a:srgbClr val="2C3E50"/>
                </a:solidFill>
                <a:latin typeface="Segoe UI"/>
              </a:rPr>
              <a:t>11 independent learning-area sites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589520" y="3749039"/>
            <a:ext cx="4023360" cy="749808"/>
          </a:xfrm>
          <a:prstGeom prst="roundRect">
            <a:avLst>
              <a:gd name="adj" fmla="val 10000"/>
            </a:avLst>
          </a:prstGeom>
          <a:solidFill>
            <a:srgbClr val="F6F9FA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699248" y="3749039"/>
            <a:ext cx="3803904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445563"/>
                </a:solidFill>
                <a:latin typeface="Segoe UI"/>
              </a:rPr>
              <a:t>each identical to the package a learner downloads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40080" y="4645152"/>
            <a:ext cx="2743200" cy="749808"/>
          </a:xfrm>
          <a:prstGeom prst="roundRect">
            <a:avLst>
              <a:gd name="adj" fmla="val 10000"/>
            </a:avLst>
          </a:prstGeom>
          <a:solidFill>
            <a:srgbClr val="0D5C6B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49808" y="4645152"/>
            <a:ext cx="2523744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i="0">
                <a:solidFill>
                  <a:srgbClr val="FFFFFF"/>
                </a:solidFill>
                <a:latin typeface="Segoe UI"/>
              </a:rPr>
              <a:t>packages/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520440" y="4645152"/>
            <a:ext cx="3931920" cy="74980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630168" y="4645152"/>
            <a:ext cx="3712463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150" b="1" i="0">
                <a:solidFill>
                  <a:srgbClr val="2C3E50"/>
                </a:solidFill>
                <a:latin typeface="Segoe UI"/>
              </a:rPr>
              <a:t>11 per-lot .zip + packages.json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589520" y="4645152"/>
            <a:ext cx="4023360" cy="749808"/>
          </a:xfrm>
          <a:prstGeom prst="roundRect">
            <a:avLst>
              <a:gd name="adj" fmla="val 10000"/>
            </a:avLst>
          </a:prstGeom>
          <a:solidFill>
            <a:srgbClr val="F6F9FA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699248" y="4645152"/>
            <a:ext cx="3803904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445563"/>
                </a:solidFill>
                <a:latin typeface="Segoe UI"/>
              </a:rPr>
              <a:t>one self-contained learning area per file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40080" y="5541264"/>
            <a:ext cx="2743200" cy="749808"/>
          </a:xfrm>
          <a:prstGeom prst="roundRect">
            <a:avLst>
              <a:gd name="adj" fmla="val 10000"/>
            </a:avLst>
          </a:prstGeom>
          <a:solidFill>
            <a:srgbClr val="0D5C6B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49808" y="5541264"/>
            <a:ext cx="2523744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i="0">
                <a:solidFill>
                  <a:srgbClr val="FFFFFF"/>
                </a:solidFill>
                <a:latin typeface="Segoe UI"/>
              </a:rPr>
              <a:t>downloads/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3520440" y="5541264"/>
            <a:ext cx="3931920" cy="74980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630168" y="5541264"/>
            <a:ext cx="3712463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150" b="1" i="0">
                <a:solidFill>
                  <a:srgbClr val="2C3E50"/>
                </a:solidFill>
                <a:latin typeface="Segoe UI"/>
              </a:rPr>
              <a:t>all-areas flash-disk bundle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589520" y="5541264"/>
            <a:ext cx="4023360" cy="749808"/>
          </a:xfrm>
          <a:prstGeom prst="roundRect">
            <a:avLst>
              <a:gd name="adj" fmla="val 10000"/>
            </a:avLst>
          </a:prstGeom>
          <a:solidFill>
            <a:srgbClr val="F6F9FA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699248" y="5541264"/>
            <a:ext cx="3803904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445563"/>
                </a:solidFill>
                <a:latin typeface="Segoe UI"/>
              </a:rPr>
              <a:t>the 11 packages together with a Start Here menu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48640" y="5376672"/>
            <a:ext cx="11094415" cy="905256"/>
          </a:xfrm>
          <a:prstGeom prst="roundRect">
            <a:avLst>
              <a:gd name="adj" fmla="val 8000"/>
            </a:avLst>
          </a:prstGeom>
          <a:solidFill>
            <a:srgbClr val="E7F5EC"/>
          </a:solidFill>
          <a:ln w="12700">
            <a:solidFill>
              <a:srgbClr val="1B7A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48640" y="5376672"/>
            <a:ext cx="54864" cy="905256"/>
          </a:xfrm>
          <a:prstGeom prst="rect">
            <a:avLst/>
          </a:prstGeom>
          <a:solidFill>
            <a:srgbClr val="1B7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77240" y="5486400"/>
            <a:ext cx="12801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B7A4B"/>
                </a:solidFill>
                <a:latin typeface="Segoe UI"/>
              </a:rPr>
              <a:t>VERIFIED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77240" y="5715000"/>
            <a:ext cx="10454335" cy="49377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1200" b="0" i="0">
                <a:solidFill>
                  <a:srgbClr val="2C3E50"/>
                </a:solidFill>
                <a:latin typeface="Segoe UI"/>
              </a:rPr>
              <a:t>subjects/&lt;slug&gt;/ is extracted from the very same .zip that is offered for download, so what a learner studies online and what they take away are byte-identical.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C3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2788920"/>
            <a:ext cx="1097280" cy="64008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240280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4A017"/>
                </a:solidFill>
                <a:latin typeface="Segoe UI"/>
              </a:rPr>
              <a:t>PART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063240"/>
            <a:ext cx="96012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 i="0">
                <a:solidFill>
                  <a:srgbClr val="FFFFFF"/>
                </a:solidFill>
                <a:latin typeface="Segoe UI"/>
              </a:rPr>
              <a:t>Content and edit rights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069080"/>
            <a:ext cx="86868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rgbClr val="B6C4CF"/>
                </a:solidFill>
                <a:latin typeface="Segoe UI"/>
              </a:rPr>
              <a:t>Where the content lives, who may change it, and how a change reaches a learner.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55664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B7C8C"/>
                </a:solidFill>
                <a:latin typeface="Segoe UI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87552"/>
            <a:ext cx="12191695" cy="3200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987552"/>
            <a:ext cx="2011680" cy="32004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1168"/>
            <a:ext cx="7772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>
                <a:solidFill>
                  <a:srgbClr val="D4A017"/>
                </a:solidFill>
                <a:latin typeface="Segoe UI"/>
              </a:rPr>
              <a:t>CONTENT &amp; EDIT RIGHTS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20624"/>
            <a:ext cx="8412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rgbClr val="2C3E50"/>
                </a:solidFill>
                <a:latin typeface="Segoe UI"/>
              </a:rPr>
              <a:t>Edit rights — who can change what</a:t>
            </a:r>
          </a:p>
        </p:txBody>
      </p:sp>
      <p:pic>
        <p:nvPicPr>
          <p:cNvPr id="8" name="Picture 7" descr="eiren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887" y="274320"/>
            <a:ext cx="1606296" cy="310896"/>
          </a:xfrm>
          <a:prstGeom prst="rect">
            <a:avLst/>
          </a:prstGeom>
        </p:spPr>
      </p:pic>
      <p:pic>
        <p:nvPicPr>
          <p:cNvPr id="9" name="Picture 8" descr="icta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9311" y="274320"/>
            <a:ext cx="1363984" cy="310896"/>
          </a:xfrm>
          <a:prstGeom prst="rect">
            <a:avLst/>
          </a:prstGeom>
        </p:spPr>
      </p:pic>
      <p:pic>
        <p:nvPicPr>
          <p:cNvPr id="10" name="Picture 9" descr="kicd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8850" y="274320"/>
            <a:ext cx="1195869" cy="3108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EireneEduCloud  ·  Eirene Technologies Limited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02975" y="6455664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1371600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 i="0">
                <a:solidFill>
                  <a:srgbClr val="445563"/>
                </a:solidFill>
                <a:latin typeface="Segoe UI"/>
              </a:rPr>
              <a:t>The answer KICD asked for: learners have no edit rights anywhere. Editing exists only behind staff authentication, outside the delivered content.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2121408"/>
            <a:ext cx="5349240" cy="731520"/>
          </a:xfrm>
          <a:prstGeom prst="roundRect">
            <a:avLst>
              <a:gd name="adj" fmla="val 10000"/>
            </a:avLst>
          </a:prstGeom>
          <a:solidFill>
            <a:srgbClr val="0D5C6B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9808" y="2103120"/>
            <a:ext cx="512978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 i="0">
                <a:solidFill>
                  <a:srgbClr val="FFFFFF"/>
                </a:solidFill>
                <a:latin typeface="Segoe UI"/>
              </a:rPr>
              <a:t>Learner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9808" y="2468880"/>
            <a:ext cx="5129783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8000"/>
              </a:lnSpc>
            </a:pPr>
            <a:r>
              <a:rPr sz="1100" b="0" i="0">
                <a:solidFill>
                  <a:srgbClr val="FFFFFF"/>
                </a:solidFill>
                <a:latin typeface="Segoe UI"/>
              </a:rPr>
              <a:t>Read only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0119" y="2962656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 i="0">
                <a:solidFill>
                  <a:srgbClr val="2C3E50"/>
                </a:solidFill>
                <a:latin typeface="Segoe UI"/>
              </a:rPr>
              <a:t>✓   Study any lesson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0119" y="3273552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 i="0">
                <a:solidFill>
                  <a:srgbClr val="2C3E50"/>
                </a:solidFill>
                <a:latin typeface="Segoe UI"/>
              </a:rPr>
              <a:t>✓   Take quizzes and games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19" y="3584448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 i="0">
                <a:solidFill>
                  <a:srgbClr val="2C3E50"/>
                </a:solidFill>
                <a:latin typeface="Segoe UI"/>
              </a:rPr>
              <a:t>✓   Download packages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0119" y="389534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 i="0">
                <a:solidFill>
                  <a:srgbClr val="2C3E50"/>
                </a:solidFill>
                <a:latin typeface="Segoe UI"/>
              </a:rPr>
              <a:t>✓   Keep their own progress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0119" y="4279392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 i="0">
                <a:solidFill>
                  <a:srgbClr val="B32D2D"/>
                </a:solidFill>
                <a:latin typeface="Segoe UI"/>
              </a:rPr>
              <a:t>✗   Cannot edit any content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0119" y="4590288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 i="0">
                <a:solidFill>
                  <a:srgbClr val="B32D2D"/>
                </a:solidFill>
                <a:latin typeface="Segoe UI"/>
              </a:rPr>
              <a:t>✗   No editor is shipped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0119" y="4901183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 i="0">
                <a:solidFill>
                  <a:srgbClr val="B32D2D"/>
                </a:solidFill>
                <a:latin typeface="Segoe UI"/>
              </a:rPr>
              <a:t>✗   No login, no account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63640" y="2121408"/>
            <a:ext cx="5349240" cy="731520"/>
          </a:xfrm>
          <a:prstGeom prst="roundRect">
            <a:avLst>
              <a:gd name="adj" fmla="val 10000"/>
            </a:avLst>
          </a:prstGeom>
          <a:solidFill>
            <a:srgbClr val="D4A017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373368" y="2103120"/>
            <a:ext cx="512978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 i="0">
                <a:solidFill>
                  <a:srgbClr val="FFFFFF"/>
                </a:solidFill>
                <a:latin typeface="Segoe UI"/>
              </a:rPr>
              <a:t>Authorised staff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73368" y="2468880"/>
            <a:ext cx="5129783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8000"/>
              </a:lnSpc>
            </a:pPr>
            <a:r>
              <a:rPr sz="1100" b="0" i="0">
                <a:solidFill>
                  <a:srgbClr val="FFFFFF"/>
                </a:solidFill>
                <a:latin typeface="Segoe UI"/>
              </a:rPr>
              <a:t>Full content control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83680" y="2962656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 i="0">
                <a:solidFill>
                  <a:srgbClr val="2C3E50"/>
                </a:solidFill>
                <a:latin typeface="Segoe UI"/>
              </a:rPr>
              <a:t>✓   Author and revise lessons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83680" y="3273552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 i="0">
                <a:solidFill>
                  <a:srgbClr val="2C3E50"/>
                </a:solidFill>
                <a:latin typeface="Segoe UI"/>
              </a:rPr>
              <a:t>✓   Add, reorder, remove units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83680" y="3584448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 i="0">
                <a:solidFill>
                  <a:srgbClr val="2C3E50"/>
                </a:solidFill>
                <a:latin typeface="Segoe UI"/>
              </a:rPr>
              <a:t>✓   Publish to the website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83680" y="389534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 i="0">
                <a:solidFill>
                  <a:srgbClr val="2C3E50"/>
                </a:solidFill>
                <a:latin typeface="Segoe UI"/>
              </a:rPr>
              <a:t>✓   Restore from backup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83680" y="4279392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 i="0">
                <a:solidFill>
                  <a:srgbClr val="445563"/>
                </a:solidFill>
                <a:latin typeface="Segoe UI"/>
              </a:rPr>
              <a:t>•   Signs in to the console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583680" y="4590288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 i="0">
                <a:solidFill>
                  <a:srgbClr val="445563"/>
                </a:solidFill>
                <a:latin typeface="Segoe UI"/>
              </a:rPr>
              <a:t>•   Edits a draft, not the live site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83680" y="4901183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 i="0">
                <a:solidFill>
                  <a:srgbClr val="445563"/>
                </a:solidFill>
                <a:latin typeface="Segoe UI"/>
              </a:rPr>
              <a:t>•   Publishes deliberately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48640" y="5376672"/>
            <a:ext cx="11094415" cy="905256"/>
          </a:xfrm>
          <a:prstGeom prst="roundRect">
            <a:avLst>
              <a:gd name="adj" fmla="val 8000"/>
            </a:avLst>
          </a:prstGeom>
          <a:solidFill>
            <a:srgbClr val="E7F5EC"/>
          </a:solidFill>
          <a:ln w="12700">
            <a:solidFill>
              <a:srgbClr val="1B7A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48640" y="5376672"/>
            <a:ext cx="54864" cy="905256"/>
          </a:xfrm>
          <a:prstGeom prst="rect">
            <a:avLst/>
          </a:prstGeom>
          <a:solidFill>
            <a:srgbClr val="1B7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77240" y="5486400"/>
            <a:ext cx="12801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B7A4B"/>
                </a:solidFill>
                <a:latin typeface="Segoe UI"/>
              </a:rPr>
              <a:t>VERIFIED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77240" y="5715000"/>
            <a:ext cx="10454335" cy="49377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1200" b="0" i="0">
                <a:solidFill>
                  <a:srgbClr val="2C3E50"/>
                </a:solidFill>
                <a:latin typeface="Segoe UI"/>
              </a:rPr>
              <a:t>The learning areas themselves contain no code that can write content, so a learner cannot gain edit rights even by mistake. The console is a separate authenticated tool and ships in no package.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87552"/>
            <a:ext cx="12191695" cy="3200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987552"/>
            <a:ext cx="2011680" cy="32004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1168"/>
            <a:ext cx="7772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>
                <a:solidFill>
                  <a:srgbClr val="D4A017"/>
                </a:solidFill>
                <a:latin typeface="Segoe UI"/>
              </a:rPr>
              <a:t>CONTENT &amp; EDIT RIGHTS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20624"/>
            <a:ext cx="8412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rgbClr val="2C3E50"/>
                </a:solidFill>
                <a:latin typeface="Segoe UI"/>
              </a:rPr>
              <a:t>From a lesson edit to a learner's screen</a:t>
            </a:r>
          </a:p>
        </p:txBody>
      </p:sp>
      <p:pic>
        <p:nvPicPr>
          <p:cNvPr id="8" name="Picture 7" descr="eiren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887" y="274320"/>
            <a:ext cx="1606296" cy="310896"/>
          </a:xfrm>
          <a:prstGeom prst="rect">
            <a:avLst/>
          </a:prstGeom>
        </p:spPr>
      </p:pic>
      <p:pic>
        <p:nvPicPr>
          <p:cNvPr id="9" name="Picture 8" descr="icta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9311" y="274320"/>
            <a:ext cx="1363984" cy="310896"/>
          </a:xfrm>
          <a:prstGeom prst="rect">
            <a:avLst/>
          </a:prstGeom>
        </p:spPr>
      </p:pic>
      <p:pic>
        <p:nvPicPr>
          <p:cNvPr id="10" name="Picture 9" descr="kicd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8850" y="274320"/>
            <a:ext cx="1195869" cy="3108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EireneEduCloud  ·  Eirene Technologies Limited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02975" y="6455664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1371600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 i="0">
                <a:solidFill>
                  <a:srgbClr val="445563"/>
                </a:solidFill>
                <a:latin typeface="Segoe UI"/>
              </a:rPr>
              <a:t>Every content change follows this one path. Edits land in a draft; the live site changes only when Publish is pressed.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2395728"/>
            <a:ext cx="1700784" cy="13716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2395728"/>
            <a:ext cx="1700784" cy="5486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6656" y="2395728"/>
            <a:ext cx="1481328" cy="1371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i="0">
                <a:solidFill>
                  <a:srgbClr val="2C3E50"/>
                </a:solidFill>
                <a:latin typeface="Segoe UI"/>
              </a:rPr>
              <a:t/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2596896"/>
            <a:ext cx="170078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 i="0">
                <a:solidFill>
                  <a:srgbClr val="0D5C6B"/>
                </a:solidFill>
                <a:latin typeface="Segoe UI"/>
              </a:rPr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2871216"/>
            <a:ext cx="1700784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rgbClr val="2C3E50"/>
                </a:solidFill>
                <a:latin typeface="Segoe UI"/>
              </a:rPr>
              <a:t>Edit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" y="3200400"/>
            <a:ext cx="1700784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950" b="0" i="0">
                <a:solidFill>
                  <a:srgbClr val="445563"/>
                </a:solidFill>
                <a:latin typeface="Segoe UI"/>
              </a:rPr>
              <a:t>in the console,</a:t>
            </a:r>
          </a:p>
          <a:p>
            <a:pPr algn="ctr">
              <a:lnSpc>
                <a:spcPct val="115000"/>
              </a:lnSpc>
            </a:pPr>
            <a:r>
              <a:rPr sz="950" b="0" i="0">
                <a:solidFill>
                  <a:srgbClr val="445563"/>
                </a:solidFill>
                <a:latin typeface="Segoe UI"/>
              </a:rPr>
              <a:t>against a draft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2276856" y="3017520"/>
            <a:ext cx="146304" cy="109728"/>
          </a:xfrm>
          <a:prstGeom prst="rightArrow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2441448" y="2395728"/>
            <a:ext cx="1700784" cy="13716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2441448" y="2395728"/>
            <a:ext cx="1700784" cy="54864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551176" y="2395728"/>
            <a:ext cx="1481328" cy="1371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i="0">
                <a:solidFill>
                  <a:srgbClr val="2C3E50"/>
                </a:solidFill>
                <a:latin typeface="Segoe UI"/>
              </a:rPr>
              <a:t/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41448" y="2596896"/>
            <a:ext cx="170078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 i="0">
                <a:solidFill>
                  <a:srgbClr val="D4A017"/>
                </a:solidFill>
                <a:latin typeface="Segoe UI"/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41448" y="2871216"/>
            <a:ext cx="1700784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rgbClr val="2C3E50"/>
                </a:solidFill>
                <a:latin typeface="Segoe UI"/>
              </a:rPr>
              <a:t>Validate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441448" y="3200400"/>
            <a:ext cx="1700784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950" b="0" i="0">
                <a:solidFill>
                  <a:srgbClr val="445563"/>
                </a:solidFill>
                <a:latin typeface="Segoe UI"/>
              </a:rPr>
              <a:t>checked on save;</a:t>
            </a:r>
          </a:p>
          <a:p>
            <a:pPr algn="ctr">
              <a:lnSpc>
                <a:spcPct val="115000"/>
              </a:lnSpc>
            </a:pPr>
            <a:r>
              <a:rPr sz="950" b="0" i="0">
                <a:solidFill>
                  <a:srgbClr val="445563"/>
                </a:solidFill>
                <a:latin typeface="Segoe UI"/>
              </a:rPr>
              <a:t>bad data refused</a:t>
            </a:r>
          </a:p>
        </p:txBody>
      </p:sp>
      <p:sp>
        <p:nvSpPr>
          <p:cNvPr id="27" name="Right Arrow 26"/>
          <p:cNvSpPr/>
          <p:nvPr/>
        </p:nvSpPr>
        <p:spPr>
          <a:xfrm>
            <a:off x="4151376" y="3017520"/>
            <a:ext cx="146304" cy="109728"/>
          </a:xfrm>
          <a:prstGeom prst="rightArrow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4315968" y="2395728"/>
            <a:ext cx="1700784" cy="13716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315968" y="2395728"/>
            <a:ext cx="1700784" cy="5486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425696" y="2395728"/>
            <a:ext cx="1481328" cy="1371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i="0">
                <a:solidFill>
                  <a:srgbClr val="2C3E50"/>
                </a:solidFill>
                <a:latin typeface="Segoe UI"/>
              </a:rPr>
              <a:t/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315968" y="2596896"/>
            <a:ext cx="170078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 i="0">
                <a:solidFill>
                  <a:srgbClr val="0D5C6B"/>
                </a:solidFill>
                <a:latin typeface="Segoe UI"/>
              </a:rPr>
              <a:t>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15968" y="2871216"/>
            <a:ext cx="1700784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rgbClr val="2C3E50"/>
                </a:solidFill>
                <a:latin typeface="Segoe UI"/>
              </a:rPr>
              <a:t>Review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315968" y="3200400"/>
            <a:ext cx="1700784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950" b="0" i="0">
                <a:solidFill>
                  <a:srgbClr val="445563"/>
                </a:solidFill>
                <a:latin typeface="Segoe UI"/>
              </a:rPr>
              <a:t>the draft lists which</a:t>
            </a:r>
          </a:p>
          <a:p>
            <a:pPr algn="ctr">
              <a:lnSpc>
                <a:spcPct val="115000"/>
              </a:lnSpc>
            </a:pPr>
            <a:r>
              <a:rPr sz="950" b="0" i="0">
                <a:solidFill>
                  <a:srgbClr val="445563"/>
                </a:solidFill>
                <a:latin typeface="Segoe UI"/>
              </a:rPr>
              <a:t>areas are pending</a:t>
            </a:r>
          </a:p>
        </p:txBody>
      </p:sp>
      <p:sp>
        <p:nvSpPr>
          <p:cNvPr id="34" name="Right Arrow 33"/>
          <p:cNvSpPr/>
          <p:nvPr/>
        </p:nvSpPr>
        <p:spPr>
          <a:xfrm>
            <a:off x="6025896" y="3017520"/>
            <a:ext cx="146304" cy="109728"/>
          </a:xfrm>
          <a:prstGeom prst="rightArrow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6190488" y="2395728"/>
            <a:ext cx="1700784" cy="13716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6190488" y="2395728"/>
            <a:ext cx="1700784" cy="5486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300216" y="2395728"/>
            <a:ext cx="1481328" cy="1371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i="0">
                <a:solidFill>
                  <a:srgbClr val="2C3E50"/>
                </a:solidFill>
                <a:latin typeface="Segoe UI"/>
              </a:rPr>
              <a:t/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190488" y="2596896"/>
            <a:ext cx="170078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 i="0">
                <a:solidFill>
                  <a:srgbClr val="0D5C6B"/>
                </a:solidFill>
                <a:latin typeface="Segoe UI"/>
              </a:rPr>
              <a:t>4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190488" y="2871216"/>
            <a:ext cx="1700784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rgbClr val="2C3E50"/>
                </a:solidFill>
                <a:latin typeface="Segoe UI"/>
              </a:rPr>
              <a:t>Publish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190488" y="3200400"/>
            <a:ext cx="1700784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950" b="0" i="0">
                <a:solidFill>
                  <a:srgbClr val="445563"/>
                </a:solidFill>
                <a:latin typeface="Segoe UI"/>
              </a:rPr>
              <a:t>one action, after</a:t>
            </a:r>
          </a:p>
          <a:p>
            <a:pPr algn="ctr">
              <a:lnSpc>
                <a:spcPct val="115000"/>
              </a:lnSpc>
            </a:pPr>
            <a:r>
              <a:rPr sz="950" b="0" i="0">
                <a:solidFill>
                  <a:srgbClr val="445563"/>
                </a:solidFill>
                <a:latin typeface="Segoe UI"/>
              </a:rPr>
              <a:t>a backup</a:t>
            </a:r>
          </a:p>
        </p:txBody>
      </p:sp>
      <p:sp>
        <p:nvSpPr>
          <p:cNvPr id="41" name="Right Arrow 40"/>
          <p:cNvSpPr/>
          <p:nvPr/>
        </p:nvSpPr>
        <p:spPr>
          <a:xfrm>
            <a:off x="7900416" y="3017520"/>
            <a:ext cx="146304" cy="109728"/>
          </a:xfrm>
          <a:prstGeom prst="rightArrow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8065008" y="2395728"/>
            <a:ext cx="1700784" cy="13716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8065008" y="2395728"/>
            <a:ext cx="1700784" cy="54864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174736" y="2395728"/>
            <a:ext cx="1481328" cy="1371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i="0">
                <a:solidFill>
                  <a:srgbClr val="2C3E50"/>
                </a:solidFill>
                <a:latin typeface="Segoe UI"/>
              </a:rPr>
              <a:t/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065008" y="2596896"/>
            <a:ext cx="170078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 i="0">
                <a:solidFill>
                  <a:srgbClr val="D4A017"/>
                </a:solidFill>
                <a:latin typeface="Segoe UI"/>
              </a:rPr>
              <a:t>5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065008" y="2871216"/>
            <a:ext cx="1700784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rgbClr val="2C3E50"/>
                </a:solidFill>
                <a:latin typeface="Segoe UI"/>
              </a:rPr>
              <a:t>Rebuild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065008" y="3200400"/>
            <a:ext cx="1700784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950" b="0" i="0">
                <a:solidFill>
                  <a:srgbClr val="445563"/>
                </a:solidFill>
                <a:latin typeface="Segoe UI"/>
              </a:rPr>
              <a:t>only changed areas:</a:t>
            </a:r>
          </a:p>
          <a:p>
            <a:pPr algn="ctr">
              <a:lnSpc>
                <a:spcPct val="115000"/>
              </a:lnSpc>
            </a:pPr>
            <a:r>
              <a:rPr sz="950" b="0" i="0">
                <a:solidFill>
                  <a:srgbClr val="445563"/>
                </a:solidFill>
                <a:latin typeface="Segoe UI"/>
              </a:rPr>
              <a:t>site and package</a:t>
            </a:r>
          </a:p>
        </p:txBody>
      </p:sp>
      <p:sp>
        <p:nvSpPr>
          <p:cNvPr id="48" name="Right Arrow 47"/>
          <p:cNvSpPr/>
          <p:nvPr/>
        </p:nvSpPr>
        <p:spPr>
          <a:xfrm>
            <a:off x="9774936" y="3017520"/>
            <a:ext cx="146304" cy="109728"/>
          </a:xfrm>
          <a:prstGeom prst="rightArrow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ounded Rectangle 48"/>
          <p:cNvSpPr/>
          <p:nvPr/>
        </p:nvSpPr>
        <p:spPr>
          <a:xfrm>
            <a:off x="9939528" y="2395728"/>
            <a:ext cx="1700784" cy="13716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9939528" y="2395728"/>
            <a:ext cx="1700784" cy="5486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10049256" y="2395728"/>
            <a:ext cx="1481328" cy="1371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i="0">
                <a:solidFill>
                  <a:srgbClr val="2C3E50"/>
                </a:solidFill>
                <a:latin typeface="Segoe UI"/>
              </a:rPr>
              <a:t/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939528" y="2596896"/>
            <a:ext cx="170078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 i="0">
                <a:solidFill>
                  <a:srgbClr val="0D5C6B"/>
                </a:solidFill>
                <a:latin typeface="Segoe UI"/>
              </a:rPr>
              <a:t>6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939528" y="2871216"/>
            <a:ext cx="1700784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rgbClr val="2C3E50"/>
                </a:solidFill>
                <a:latin typeface="Segoe UI"/>
              </a:rPr>
              <a:t>Verify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939528" y="3200400"/>
            <a:ext cx="1700784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950" b="0" i="0">
                <a:solidFill>
                  <a:srgbClr val="445563"/>
                </a:solidFill>
                <a:latin typeface="Segoe UI"/>
              </a:rPr>
              <a:t>digests and counts</a:t>
            </a:r>
          </a:p>
          <a:p>
            <a:pPr algn="ctr">
              <a:lnSpc>
                <a:spcPct val="115000"/>
              </a:lnSpc>
            </a:pPr>
            <a:r>
              <a:rPr sz="950" b="0" i="0">
                <a:solidFill>
                  <a:srgbClr val="445563"/>
                </a:solidFill>
                <a:latin typeface="Segoe UI"/>
              </a:rPr>
              <a:t>rewritten together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66928" y="4087368"/>
            <a:ext cx="10881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 i="0">
                <a:solidFill>
                  <a:srgbClr val="2C3E50"/>
                </a:solidFill>
                <a:latin typeface="Segoe UI"/>
              </a:rPr>
              <a:t>The two gates that protect quality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566928" y="4425696"/>
            <a:ext cx="5349240" cy="841248"/>
          </a:xfrm>
          <a:prstGeom prst="roundRect">
            <a:avLst>
              <a:gd name="adj" fmla="val 10000"/>
            </a:avLst>
          </a:prstGeom>
          <a:solidFill>
            <a:srgbClr val="FBF3DF"/>
          </a:solidFill>
          <a:ln w="15875">
            <a:solidFill>
              <a:srgbClr val="D4A01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676656" y="4462272"/>
            <a:ext cx="512978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i="0">
                <a:solidFill>
                  <a:srgbClr val="2C3E50"/>
                </a:solidFill>
                <a:latin typeface="Segoe UI"/>
              </a:rPr>
              <a:t>Gate 1 — lesson validator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76656" y="4828032"/>
            <a:ext cx="5129783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8000"/>
              </a:lnSpc>
            </a:pPr>
            <a:r>
              <a:rPr sz="950" b="0" i="0">
                <a:solidFill>
                  <a:srgbClr val="445563"/>
                </a:solidFill>
                <a:latin typeface="Segoe UI"/>
              </a:rPr>
              <a:t>Refuses a save with no title, a quiz answer that indexes no option, or a link in the</a:t>
            </a:r>
          </a:p>
          <a:p>
            <a:pPr algn="ctr">
              <a:lnSpc>
                <a:spcPct val="118000"/>
              </a:lnSpc>
            </a:pPr>
            <a:r>
              <a:rPr sz="950" b="0" i="0">
                <a:solidFill>
                  <a:srgbClr val="445563"/>
                </a:solidFill>
                <a:latin typeface="Segoe UI"/>
              </a:rPr>
              <a:t>reading; house-style issues are flagged as warnings rather than blocking.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6263640" y="4425696"/>
            <a:ext cx="5349240" cy="841248"/>
          </a:xfrm>
          <a:prstGeom prst="roundRect">
            <a:avLst>
              <a:gd name="adj" fmla="val 10000"/>
            </a:avLst>
          </a:prstGeom>
          <a:solidFill>
            <a:srgbClr val="FBF3DF"/>
          </a:solidFill>
          <a:ln w="15875">
            <a:solidFill>
              <a:srgbClr val="D4A01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373368" y="4462272"/>
            <a:ext cx="512978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i="0">
                <a:solidFill>
                  <a:srgbClr val="2C3E50"/>
                </a:solidFill>
                <a:latin typeface="Segoe UI"/>
              </a:rPr>
              <a:t>Gate 2 — package conformance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373368" y="4828032"/>
            <a:ext cx="5129783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8000"/>
              </a:lnSpc>
            </a:pPr>
            <a:r>
              <a:rPr sz="950" b="0" i="0">
                <a:solidFill>
                  <a:srgbClr val="445563"/>
                </a:solidFill>
                <a:latin typeface="Segoe UI"/>
              </a:rPr>
              <a:t>Rejects a build that is not self-contained: external references, wrong asset types,</a:t>
            </a:r>
          </a:p>
          <a:p>
            <a:pPr algn="ctr">
              <a:lnSpc>
                <a:spcPct val="118000"/>
              </a:lnSpc>
            </a:pPr>
            <a:r>
              <a:rPr sz="950" b="0" i="0">
                <a:solidFill>
                  <a:srgbClr val="445563"/>
                </a:solidFill>
                <a:latin typeface="Segoe UI"/>
              </a:rPr>
              <a:t>missing index.html, or more than one learning area in a package.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548640" y="5376672"/>
            <a:ext cx="11094415" cy="905256"/>
          </a:xfrm>
          <a:prstGeom prst="roundRect">
            <a:avLst>
              <a:gd name="adj" fmla="val 8000"/>
            </a:avLst>
          </a:prstGeom>
          <a:solidFill>
            <a:srgbClr val="FBEAEA"/>
          </a:solidFill>
          <a:ln w="12700">
            <a:solidFill>
              <a:srgbClr val="B32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548640" y="5376672"/>
            <a:ext cx="54864" cy="905256"/>
          </a:xfrm>
          <a:prstGeom prst="rect">
            <a:avLst/>
          </a:prstGeom>
          <a:solidFill>
            <a:srgbClr val="B32D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777240" y="5486400"/>
            <a:ext cx="12801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B32D2D"/>
                </a:solidFill>
                <a:latin typeface="Segoe UI"/>
              </a:rPr>
              <a:t>DO NOT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77240" y="5715000"/>
            <a:ext cx="10454335" cy="49377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1200" b="0" i="0">
                <a:solidFill>
                  <a:srgbClr val="2C3E50"/>
                </a:solidFill>
                <a:latin typeface="Segoe UI"/>
              </a:rPr>
              <a:t>Never hand-edit files in the webroot. Publishing regenerates them and the change is lost — edit in the console instead.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87552"/>
            <a:ext cx="12191695" cy="3200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987552"/>
            <a:ext cx="2011680" cy="32004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1168"/>
            <a:ext cx="7772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>
                <a:solidFill>
                  <a:srgbClr val="D4A017"/>
                </a:solidFill>
                <a:latin typeface="Segoe UI"/>
              </a:rPr>
              <a:t>CONTENT &amp; EDIT RIGHTS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20624"/>
            <a:ext cx="8412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rgbClr val="2C3E50"/>
                </a:solidFill>
                <a:latin typeface="Segoe UI"/>
              </a:rPr>
              <a:t>Where each kind of content lives</a:t>
            </a:r>
          </a:p>
        </p:txBody>
      </p:sp>
      <p:pic>
        <p:nvPicPr>
          <p:cNvPr id="8" name="Picture 7" descr="eiren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887" y="274320"/>
            <a:ext cx="1606296" cy="310896"/>
          </a:xfrm>
          <a:prstGeom prst="rect">
            <a:avLst/>
          </a:prstGeom>
        </p:spPr>
      </p:pic>
      <p:pic>
        <p:nvPicPr>
          <p:cNvPr id="9" name="Picture 8" descr="icta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9311" y="274320"/>
            <a:ext cx="1363984" cy="310896"/>
          </a:xfrm>
          <a:prstGeom prst="rect">
            <a:avLst/>
          </a:prstGeom>
        </p:spPr>
      </p:pic>
      <p:pic>
        <p:nvPicPr>
          <p:cNvPr id="10" name="Picture 9" descr="kicd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8850" y="274320"/>
            <a:ext cx="1195869" cy="3108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EireneEduCloud  ·  Eirene Technologies Limited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02975" y="6455664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8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48640" y="1371600"/>
          <a:ext cx="11094413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4547"/>
                <a:gridCol w="3328324"/>
                <a:gridCol w="4881542"/>
              </a:tblGrid>
              <a:tr h="384048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Segoe UI"/>
                        </a:rPr>
                        <a:t>Content</a:t>
                      </a:r>
                    </a:p>
                  </a:txBody>
                  <a:tcPr anchor="ctr">
                    <a:solidFill>
                      <a:srgbClr val="0D5C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Segoe UI"/>
                        </a:rPr>
                        <a:t>Source of truth</a:t>
                      </a:r>
                    </a:p>
                  </a:txBody>
                  <a:tcPr anchor="ctr">
                    <a:solidFill>
                      <a:srgbClr val="0D5C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Segoe UI"/>
                        </a:rPr>
                        <a:t>Reaches the learner via</a:t>
                      </a:r>
                    </a:p>
                  </a:txBody>
                  <a:tcPr anchor="ctr">
                    <a:solidFill>
                      <a:srgbClr val="0D5C6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2C3E50"/>
                          </a:solidFill>
                          <a:latin typeface="Segoe UI"/>
                        </a:rPr>
                        <a:t>Lesson text, outcomes, key terms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the lesson's JSON source file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assembled into the curriculum, then built into the package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2C3E50"/>
                          </a:solidFill>
                          <a:latin typeface="Segoe UI"/>
                        </a:rPr>
                        <a:t>Quiz questions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the same lesson file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the same build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2C3E50"/>
                          </a:solidFill>
                          <a:latin typeface="Segoe UI"/>
                        </a:rPr>
                        <a:t>Lesson video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generated narrated MP4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bundled inside each package's media folder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2C3E50"/>
                          </a:solidFill>
                          <a:latin typeface="Segoe UI"/>
                        </a:rPr>
                        <a:t>Audio narration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produced on the learner's device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nothing to ship — spoken from the transcript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2C3E50"/>
                          </a:solidFill>
                          <a:latin typeface="Segoe UI"/>
                        </a:rPr>
                        <a:t>Games and animations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built-in engines, driven by the lesson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no asset files; drawn by the browser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2C3E50"/>
                          </a:solidFill>
                          <a:latin typeface="Segoe UI"/>
                        </a:rPr>
                        <a:t>Subject names, colours, order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the curriculum data file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portal cards and every package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</a:tr>
            </a:tbl>
          </a:graphicData>
        </a:graphic>
      </p:graphicFrame>
      <p:sp>
        <p:nvSpPr>
          <p:cNvPr id="14" name="Rounded Rectangle 13"/>
          <p:cNvSpPr/>
          <p:nvPr/>
        </p:nvSpPr>
        <p:spPr>
          <a:xfrm>
            <a:off x="548640" y="5376672"/>
            <a:ext cx="11094415" cy="905256"/>
          </a:xfrm>
          <a:prstGeom prst="roundRect">
            <a:avLst>
              <a:gd name="adj" fmla="val 8000"/>
            </a:avLst>
          </a:prstGeom>
          <a:solidFill>
            <a:srgbClr val="E3EFF1"/>
          </a:solidFill>
          <a:ln w="12700">
            <a:solidFill>
              <a:srgbClr val="0D5C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48640" y="5376672"/>
            <a:ext cx="54864" cy="905256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7240" y="5486400"/>
            <a:ext cx="12801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0D5C6B"/>
                </a:solidFill>
                <a:latin typeface="Segoe UI"/>
              </a:rPr>
              <a:t>TIP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5715000"/>
            <a:ext cx="10454335" cy="49377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1200" b="0" i="0">
                <a:solidFill>
                  <a:srgbClr val="2C3E50"/>
                </a:solidFill>
                <a:latin typeface="Segoe UI"/>
              </a:rPr>
              <a:t>Audio, games and animations ship no media files at all — which is how packages stay small enough for a flash disk.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C3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2788920"/>
            <a:ext cx="1097280" cy="64008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240280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4A017"/>
                </a:solidFill>
                <a:latin typeface="Segoe UI"/>
              </a:rPr>
              <a:t>PART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063240"/>
            <a:ext cx="96012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 i="0">
                <a:solidFill>
                  <a:srgbClr val="FFFFFF"/>
                </a:solidFill>
                <a:latin typeface="Segoe UI"/>
              </a:rPr>
              <a:t>Publishing an update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069080"/>
            <a:ext cx="86868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rgbClr val="B6C4CF"/>
                </a:solidFill>
                <a:latin typeface="Segoe UI"/>
              </a:rPr>
              <a:t>Build, verify, back up, publish, confirm — in that order, every time.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55664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B7C8C"/>
                </a:solidFill>
                <a:latin typeface="Segoe UI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87552"/>
            <a:ext cx="12191695" cy="3200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987552"/>
            <a:ext cx="2011680" cy="32004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1168"/>
            <a:ext cx="7772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>
                <a:solidFill>
                  <a:srgbClr val="D4A017"/>
                </a:solidFill>
                <a:latin typeface="Segoe UI"/>
              </a:rPr>
              <a:t>PUBLISHING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20624"/>
            <a:ext cx="8412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rgbClr val="2C3E50"/>
                </a:solidFill>
                <a:latin typeface="Segoe UI"/>
              </a:rPr>
              <a:t>The publishing run</a:t>
            </a:r>
          </a:p>
        </p:txBody>
      </p:sp>
      <p:pic>
        <p:nvPicPr>
          <p:cNvPr id="8" name="Picture 7" descr="eiren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887" y="274320"/>
            <a:ext cx="1606296" cy="310896"/>
          </a:xfrm>
          <a:prstGeom prst="rect">
            <a:avLst/>
          </a:prstGeom>
        </p:spPr>
      </p:pic>
      <p:pic>
        <p:nvPicPr>
          <p:cNvPr id="9" name="Picture 8" descr="icta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9311" y="274320"/>
            <a:ext cx="1363984" cy="310896"/>
          </a:xfrm>
          <a:prstGeom prst="rect">
            <a:avLst/>
          </a:prstGeom>
        </p:spPr>
      </p:pic>
      <p:pic>
        <p:nvPicPr>
          <p:cNvPr id="10" name="Picture 9" descr="kicd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8850" y="274320"/>
            <a:ext cx="1195869" cy="3108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EireneEduCloud  ·  Eirene Technologies Limited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02975" y="6455664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10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417320"/>
            <a:ext cx="2057948" cy="3840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1417320"/>
            <a:ext cx="2057948" cy="50292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04672" y="1691640"/>
            <a:ext cx="457200" cy="457200"/>
          </a:xfrm>
          <a:prstGeom prst="ellipse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4672" y="1783080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 i="0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4672" y="2286000"/>
            <a:ext cx="154588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1" i="0">
                <a:solidFill>
                  <a:srgbClr val="2C3E50"/>
                </a:solidFill>
                <a:latin typeface="Segoe UI"/>
              </a:rPr>
              <a:t>Edit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4672" y="2788920"/>
            <a:ext cx="1545884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0" i="0">
                <a:solidFill>
                  <a:srgbClr val="445563"/>
                </a:solidFill>
                <a:latin typeface="Segoe UI"/>
              </a:rPr>
              <a:t>Sign in to the console and make the change. It is saved to a draft; the live site is untouched.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07756" y="1417320"/>
            <a:ext cx="2057948" cy="3840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2807756" y="1417320"/>
            <a:ext cx="2057948" cy="50292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3063788" y="1691640"/>
            <a:ext cx="457200" cy="457200"/>
          </a:xfrm>
          <a:prstGeom prst="ellipse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063788" y="1783080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 i="0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63788" y="2286000"/>
            <a:ext cx="154588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1" i="0">
                <a:solidFill>
                  <a:srgbClr val="2C3E50"/>
                </a:solidFill>
                <a:latin typeface="Segoe UI"/>
              </a:rPr>
              <a:t>Review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063788" y="2788920"/>
            <a:ext cx="1545884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0" i="0">
                <a:solidFill>
                  <a:srgbClr val="445563"/>
                </a:solidFill>
                <a:latin typeface="Segoe UI"/>
              </a:rPr>
              <a:t>The console shows which learning areas are pending. Check that list is what you expect.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066873" y="1417320"/>
            <a:ext cx="2057948" cy="3840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066873" y="1417320"/>
            <a:ext cx="2057948" cy="50292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5322905" y="1691640"/>
            <a:ext cx="457200" cy="457200"/>
          </a:xfrm>
          <a:prstGeom prst="ellipse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322905" y="1783080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 i="0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22905" y="2286000"/>
            <a:ext cx="154588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1" i="0">
                <a:solidFill>
                  <a:srgbClr val="2C3E50"/>
                </a:solidFill>
                <a:latin typeface="Segoe UI"/>
              </a:rPr>
              <a:t>Publish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22905" y="2788920"/>
            <a:ext cx="1545884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0" i="0">
                <a:solidFill>
                  <a:srgbClr val="445563"/>
                </a:solidFill>
                <a:latin typeface="Segoe UI"/>
              </a:rPr>
              <a:t>Press Publish. Every file about to change is backed up first.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325989" y="1417320"/>
            <a:ext cx="2057948" cy="3840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7325989" y="1417320"/>
            <a:ext cx="2057948" cy="50292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7582021" y="1691640"/>
            <a:ext cx="457200" cy="457200"/>
          </a:xfrm>
          <a:prstGeom prst="ellipse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582021" y="1783080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 i="0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582021" y="2286000"/>
            <a:ext cx="154588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1" i="0">
                <a:solidFill>
                  <a:srgbClr val="2C3E50"/>
                </a:solidFill>
                <a:latin typeface="Segoe UI"/>
              </a:rPr>
              <a:t>Rebuild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582021" y="2788920"/>
            <a:ext cx="1545884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0" i="0">
                <a:solidFill>
                  <a:srgbClr val="445563"/>
                </a:solidFill>
                <a:latin typeface="Segoe UI"/>
              </a:rPr>
              <a:t>Only the changed areas are regenerated — online site, encrypted copy, manifest digests and the downloadable package together.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9585106" y="1417320"/>
            <a:ext cx="2057948" cy="3840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9585106" y="1417320"/>
            <a:ext cx="2057948" cy="50292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9841138" y="1691640"/>
            <a:ext cx="457200" cy="457200"/>
          </a:xfrm>
          <a:prstGeom prst="ellipse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841138" y="1783080"/>
            <a:ext cx="457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 i="0">
                <a:solidFill>
                  <a:srgbClr val="FFFFFF"/>
                </a:solidFill>
                <a:latin typeface="Segoe UI"/>
              </a:rPr>
              <a:t>5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841138" y="2286000"/>
            <a:ext cx="154588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1" i="0">
                <a:solidFill>
                  <a:srgbClr val="2C3E50"/>
                </a:solidFill>
                <a:latin typeface="Segoe UI"/>
              </a:rPr>
              <a:t>Confirm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841138" y="2788920"/>
            <a:ext cx="1545884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0" i="0">
                <a:solidFill>
                  <a:srgbClr val="445563"/>
                </a:solidFill>
                <a:latin typeface="Segoe UI"/>
              </a:rPr>
              <a:t>Work through the verification checklist on the next slide, in a real browser.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48640" y="5532120"/>
            <a:ext cx="11094415" cy="749808"/>
          </a:xfrm>
          <a:prstGeom prst="roundRect">
            <a:avLst>
              <a:gd name="adj" fmla="val 8000"/>
            </a:avLst>
          </a:prstGeom>
          <a:solidFill>
            <a:srgbClr val="E7F5EC"/>
          </a:solidFill>
          <a:ln w="12700">
            <a:solidFill>
              <a:srgbClr val="1B7A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548640" y="5532120"/>
            <a:ext cx="54864" cy="749808"/>
          </a:xfrm>
          <a:prstGeom prst="rect">
            <a:avLst/>
          </a:prstGeom>
          <a:solidFill>
            <a:srgbClr val="1B7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77240" y="5641848"/>
            <a:ext cx="12801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B7A4B"/>
                </a:solidFill>
                <a:latin typeface="Segoe UI"/>
              </a:rPr>
              <a:t>VERIFIED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77240" y="5870448"/>
            <a:ext cx="10454335" cy="33832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1200" b="0" i="0">
                <a:solidFill>
                  <a:srgbClr val="2C3E50"/>
                </a:solidFill>
                <a:latin typeface="Segoe UI"/>
              </a:rPr>
              <a:t>The deploy script refuses to run unless all 11 packages and the manifest are present and consistent.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87552"/>
            <a:ext cx="12191695" cy="3200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987552"/>
            <a:ext cx="2011680" cy="32004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1168"/>
            <a:ext cx="7772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>
                <a:solidFill>
                  <a:srgbClr val="D4A017"/>
                </a:solidFill>
                <a:latin typeface="Segoe UI"/>
              </a:rPr>
              <a:t>PUBLISHING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20624"/>
            <a:ext cx="8412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rgbClr val="2C3E50"/>
                </a:solidFill>
                <a:latin typeface="Segoe UI"/>
              </a:rPr>
              <a:t>Post-publication verification checklist</a:t>
            </a:r>
          </a:p>
        </p:txBody>
      </p:sp>
      <p:pic>
        <p:nvPicPr>
          <p:cNvPr id="8" name="Picture 7" descr="eiren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887" y="274320"/>
            <a:ext cx="1606296" cy="310896"/>
          </a:xfrm>
          <a:prstGeom prst="rect">
            <a:avLst/>
          </a:prstGeom>
        </p:spPr>
      </p:pic>
      <p:pic>
        <p:nvPicPr>
          <p:cNvPr id="9" name="Picture 8" descr="icta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9311" y="274320"/>
            <a:ext cx="1363984" cy="310896"/>
          </a:xfrm>
          <a:prstGeom prst="rect">
            <a:avLst/>
          </a:prstGeom>
        </p:spPr>
      </p:pic>
      <p:pic>
        <p:nvPicPr>
          <p:cNvPr id="10" name="Picture 9" descr="kicd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8850" y="274320"/>
            <a:ext cx="1195869" cy="3108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EireneEduCloud  ·  Eirene Technologies Limited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02975" y="6455664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11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48640" y="1371600"/>
          <a:ext cx="11094414" cy="3456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5877"/>
                <a:gridCol w="6878537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Check</a:t>
                      </a:r>
                    </a:p>
                  </a:txBody>
                  <a:tcPr anchor="ctr">
                    <a:solidFill>
                      <a:srgbClr val="0D5C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Expected result</a:t>
                      </a:r>
                    </a:p>
                  </a:txBody>
                  <a:tcPr anchor="ctr">
                    <a:solidFill>
                      <a:srgbClr val="0D5C6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C3E50"/>
                          </a:solidFill>
                          <a:latin typeface="Segoe UI"/>
                        </a:rPr>
                        <a:t>Home page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445563"/>
                          </a:solidFill>
                          <a:latin typeface="Segoe UI"/>
                        </a:rPr>
                        <a:t>Loads, and the totals match the content you just built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C3E50"/>
                          </a:solidFill>
                          <a:latin typeface="Segoe UI"/>
                        </a:rPr>
                        <a:t>Every learning area opens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445563"/>
                          </a:solidFill>
                          <a:latin typeface="Segoe UI"/>
                        </a:rPr>
                        <a:t>All 11 Study links open their own site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C3E50"/>
                          </a:solidFill>
                          <a:latin typeface="Segoe UI"/>
                        </a:rPr>
                        <a:t>Every package downloads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445563"/>
                          </a:solidFill>
                          <a:latin typeface="Segoe UI"/>
                        </a:rPr>
                        <a:t>All 11 .zip links return a file, sizes as built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C3E50"/>
                          </a:solidFill>
                          <a:latin typeface="Segoe UI"/>
                        </a:rPr>
                        <a:t>Flash-disk bundle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445563"/>
                          </a:solidFill>
                          <a:latin typeface="Segoe UI"/>
                        </a:rPr>
                        <a:t>Downloads, and contains 11 separate learning areas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C3E50"/>
                          </a:solidFill>
                          <a:latin typeface="Segoe UI"/>
                        </a:rPr>
                        <a:t>A package is self-contained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445563"/>
                          </a:solidFill>
                          <a:latin typeface="Segoe UI"/>
                        </a:rPr>
                        <a:t>Unzip it, disconnect, open index.html — lessons and video still work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C3E50"/>
                          </a:solidFill>
                          <a:latin typeface="Segoe UI"/>
                        </a:rPr>
                        <a:t>Counts agree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445563"/>
                          </a:solidFill>
                          <a:latin typeface="Segoe UI"/>
                        </a:rPr>
                        <a:t>Portal totals equal the sum of the packages — no drift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C3E50"/>
                          </a:solidFill>
                          <a:latin typeface="Segoe UI"/>
                        </a:rPr>
                        <a:t>Check in a real browser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445563"/>
                          </a:solidFill>
                          <a:latin typeface="Segoe UI"/>
                        </a:rPr>
                        <a:t>Not only with a command-line tool — see the caching slide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C3E50"/>
                          </a:solidFill>
                          <a:latin typeface="Segoe UI"/>
                        </a:rPr>
                        <a:t>Other sites on the server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445563"/>
                          </a:solidFill>
                          <a:latin typeface="Segoe UI"/>
                        </a:rPr>
                        <a:t>Unaffected and still responding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</a:tr>
            </a:tbl>
          </a:graphicData>
        </a:graphic>
      </p:graphicFrame>
      <p:sp>
        <p:nvSpPr>
          <p:cNvPr id="14" name="Rounded Rectangle 13"/>
          <p:cNvSpPr/>
          <p:nvPr/>
        </p:nvSpPr>
        <p:spPr>
          <a:xfrm>
            <a:off x="548640" y="5532120"/>
            <a:ext cx="11094415" cy="749808"/>
          </a:xfrm>
          <a:prstGeom prst="roundRect">
            <a:avLst>
              <a:gd name="adj" fmla="val 8000"/>
            </a:avLst>
          </a:prstGeom>
          <a:solidFill>
            <a:srgbClr val="FBF3DF"/>
          </a:solidFill>
          <a:ln w="12700">
            <a:solidFill>
              <a:srgbClr val="D4A01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48640" y="5532120"/>
            <a:ext cx="54864" cy="749808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7240" y="5641848"/>
            <a:ext cx="12801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D4A017"/>
                </a:solidFill>
                <a:latin typeface="Segoe UI"/>
              </a:rPr>
              <a:t>IMPORTANT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5870448"/>
            <a:ext cx="10454335" cy="33832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1200" b="0" i="0">
                <a:solidFill>
                  <a:srgbClr val="2C3E50"/>
                </a:solidFill>
                <a:latin typeface="Segoe UI"/>
              </a:rPr>
              <a:t>If any check fails, restore the backup the deploy script made before investigating.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C3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2788920"/>
            <a:ext cx="1097280" cy="64008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240280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D4A017"/>
                </a:solidFill>
                <a:latin typeface="Segoe UI"/>
              </a:rPr>
              <a:t>PART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063240"/>
            <a:ext cx="96012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400" b="1" i="0">
                <a:solidFill>
                  <a:srgbClr val="FFFFFF"/>
                </a:solidFill>
                <a:latin typeface="Segoe UI"/>
              </a:rPr>
              <a:t>Running it day to day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069080"/>
            <a:ext cx="86868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rgbClr val="B6C4CF"/>
                </a:solidFill>
                <a:latin typeface="Segoe UI"/>
              </a:rPr>
              <a:t>Caching, security, backups and the faults worth knowing in advance.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55664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B7C8C"/>
                </a:solidFill>
                <a:latin typeface="Segoe UI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87552"/>
            <a:ext cx="12191695" cy="3200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987552"/>
            <a:ext cx="2011680" cy="32004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1168"/>
            <a:ext cx="7772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>
                <a:solidFill>
                  <a:srgbClr val="D4A017"/>
                </a:solidFill>
                <a:latin typeface="Segoe UI"/>
              </a:rPr>
              <a:t>OPERATIONS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20624"/>
            <a:ext cx="8412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rgbClr val="2C3E50"/>
                </a:solidFill>
                <a:latin typeface="Segoe UI"/>
              </a:rPr>
              <a:t>Caching — the rule that matters most</a:t>
            </a:r>
          </a:p>
        </p:txBody>
      </p:sp>
      <p:pic>
        <p:nvPicPr>
          <p:cNvPr id="8" name="Picture 7" descr="eiren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887" y="274320"/>
            <a:ext cx="1606296" cy="310896"/>
          </a:xfrm>
          <a:prstGeom prst="rect">
            <a:avLst/>
          </a:prstGeom>
        </p:spPr>
      </p:pic>
      <p:pic>
        <p:nvPicPr>
          <p:cNvPr id="9" name="Picture 8" descr="icta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9311" y="274320"/>
            <a:ext cx="1363984" cy="310896"/>
          </a:xfrm>
          <a:prstGeom prst="rect">
            <a:avLst/>
          </a:prstGeom>
        </p:spPr>
      </p:pic>
      <p:pic>
        <p:nvPicPr>
          <p:cNvPr id="10" name="Picture 9" descr="kicd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8850" y="274320"/>
            <a:ext cx="1195869" cy="3108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EireneEduCloud  ·  Eirene Technologies Limited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02975" y="6455664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13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1371600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 i="0">
                <a:solidFill>
                  <a:srgbClr val="445563"/>
                </a:solidFill>
                <a:latin typeface="Segoe UI"/>
              </a:rPr>
              <a:t>The site keeps working offline by caching itself. Get the policy wrong and visitors keep seeing an old build.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2212848"/>
            <a:ext cx="5349240" cy="14173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40080" y="2212848"/>
            <a:ext cx="5349240" cy="5486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49808" y="2537460"/>
            <a:ext cx="512978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rgbClr val="2C3E50"/>
                </a:solidFill>
                <a:latin typeface="Segoe UI"/>
              </a:rPr>
              <a:t>Code, data and pages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2903220"/>
            <a:ext cx="5129783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8000"/>
              </a:lnSpc>
            </a:pPr>
            <a:r>
              <a:rPr sz="1050" b="0" i="0">
                <a:solidFill>
                  <a:srgbClr val="445563"/>
                </a:solidFill>
                <a:latin typeface="Segoe UI"/>
              </a:rPr>
              <a:t>HTML · JavaScript · CSS · curriculum</a:t>
            </a:r>
          </a:p>
          <a:p>
            <a:pPr algn="ctr">
              <a:lnSpc>
                <a:spcPct val="118000"/>
              </a:lnSpc>
            </a:pPr>
            <a:r>
              <a:rPr sz="1050" b="0" i="0">
                <a:solidFill>
                  <a:srgbClr val="445563"/>
                </a:solidFill>
                <a:latin typeface="Segoe UI"/>
              </a:rPr>
              <a:t/>
            </a:r>
          </a:p>
          <a:p>
            <a:pPr algn="ctr">
              <a:lnSpc>
                <a:spcPct val="118000"/>
              </a:lnSpc>
            </a:pPr>
            <a:r>
              <a:rPr sz="1050" b="0" i="0">
                <a:solidFill>
                  <a:srgbClr val="445563"/>
                </a:solidFill>
                <a:latin typeface="Segoe UI"/>
              </a:rPr>
              <a:t>NETWORK FIRST — always fetched fresh,</a:t>
            </a:r>
          </a:p>
          <a:p>
            <a:pPr algn="ctr">
              <a:lnSpc>
                <a:spcPct val="118000"/>
              </a:lnSpc>
            </a:pPr>
            <a:r>
              <a:rPr sz="1050" b="0" i="0">
                <a:solidFill>
                  <a:srgbClr val="445563"/>
                </a:solidFill>
                <a:latin typeface="Segoe UI"/>
              </a:rPr>
              <a:t>the cache is only a fallback when offline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2212848"/>
            <a:ext cx="5349240" cy="14173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D9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63640" y="2212848"/>
            <a:ext cx="5349240" cy="54864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73368" y="2537460"/>
            <a:ext cx="512978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rgbClr val="2C3E50"/>
                </a:solidFill>
                <a:latin typeface="Segoe UI"/>
              </a:rPr>
              <a:t>Media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73368" y="2903220"/>
            <a:ext cx="5129783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8000"/>
              </a:lnSpc>
            </a:pPr>
            <a:r>
              <a:rPr sz="1050" b="0" i="0">
                <a:solidFill>
                  <a:srgbClr val="445563"/>
                </a:solidFill>
                <a:latin typeface="Segoe UI"/>
              </a:rPr>
              <a:t>Video · audio · images · fonts</a:t>
            </a:r>
          </a:p>
          <a:p>
            <a:pPr algn="ctr">
              <a:lnSpc>
                <a:spcPct val="118000"/>
              </a:lnSpc>
            </a:pPr>
            <a:r>
              <a:rPr sz="1050" b="0" i="0">
                <a:solidFill>
                  <a:srgbClr val="445563"/>
                </a:solidFill>
                <a:latin typeface="Segoe UI"/>
              </a:rPr>
              <a:t/>
            </a:r>
          </a:p>
          <a:p>
            <a:pPr algn="ctr">
              <a:lnSpc>
                <a:spcPct val="118000"/>
              </a:lnSpc>
            </a:pPr>
            <a:r>
              <a:rPr sz="1050" b="0" i="0">
                <a:solidFill>
                  <a:srgbClr val="445563"/>
                </a:solidFill>
                <a:latin typeface="Segoe UI"/>
              </a:rPr>
              <a:t>CACHE FIRST — never changes, so it is</a:t>
            </a:r>
          </a:p>
          <a:p>
            <a:pPr algn="ctr">
              <a:lnSpc>
                <a:spcPct val="118000"/>
              </a:lnSpc>
            </a:pPr>
            <a:r>
              <a:rPr sz="1050" b="0" i="0">
                <a:solidFill>
                  <a:srgbClr val="445563"/>
                </a:solidFill>
                <a:latin typeface="Segoe UI"/>
              </a:rPr>
              <a:t>kept locally and never re-downloaded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3813048"/>
            <a:ext cx="10972800" cy="868680"/>
          </a:xfrm>
          <a:prstGeom prst="roundRect">
            <a:avLst>
              <a:gd name="adj" fmla="val 10000"/>
            </a:avLst>
          </a:prstGeom>
          <a:solidFill>
            <a:srgbClr val="FBF3DF"/>
          </a:solidFill>
          <a:ln w="15875">
            <a:solidFill>
              <a:srgbClr val="D4A01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3863339"/>
            <a:ext cx="10753344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1" i="0">
                <a:solidFill>
                  <a:srgbClr val="2C3E50"/>
                </a:solidFill>
                <a:latin typeface="Segoe UI"/>
              </a:rPr>
              <a:t>Why it matters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9808" y="4229100"/>
            <a:ext cx="10753344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8000"/>
              </a:lnSpc>
            </a:pPr>
            <a:r>
              <a:rPr sz="1050" b="0" i="0">
                <a:solidFill>
                  <a:srgbClr val="445563"/>
                </a:solidFill>
                <a:latin typeface="Segoe UI"/>
              </a:rPr>
              <a:t>A cache-first policy on code served visitors an old version of this site long after a correct update — and a command-line check could never</a:t>
            </a:r>
          </a:p>
          <a:p>
            <a:pPr algn="ctr">
              <a:lnSpc>
                <a:spcPct val="118000"/>
              </a:lnSpc>
            </a:pPr>
            <a:r>
              <a:rPr sz="1050" b="0" i="0">
                <a:solidFill>
                  <a:srgbClr val="445563"/>
                </a:solidFill>
                <a:latin typeface="Segoe UI"/>
              </a:rPr>
              <a:t>see it, because the caching happens inside the browser. Always confirm an update in a real browser as well.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5376672"/>
            <a:ext cx="11094415" cy="905256"/>
          </a:xfrm>
          <a:prstGeom prst="roundRect">
            <a:avLst>
              <a:gd name="adj" fmla="val 8000"/>
            </a:avLst>
          </a:prstGeom>
          <a:solidFill>
            <a:srgbClr val="E7F5EC"/>
          </a:solidFill>
          <a:ln w="12700">
            <a:solidFill>
              <a:srgbClr val="1B7A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48640" y="5376672"/>
            <a:ext cx="54864" cy="905256"/>
          </a:xfrm>
          <a:prstGeom prst="rect">
            <a:avLst/>
          </a:prstGeom>
          <a:solidFill>
            <a:srgbClr val="1B7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77240" y="5486400"/>
            <a:ext cx="12801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B7A4B"/>
                </a:solidFill>
                <a:latin typeface="Segoe UI"/>
              </a:rPr>
              <a:t>VERIFIED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77240" y="5715000"/>
            <a:ext cx="10454335" cy="49377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1200" b="0" i="0">
                <a:solidFill>
                  <a:srgbClr val="2C3E50"/>
                </a:solidFill>
                <a:latin typeface="Segoe UI"/>
              </a:rPr>
              <a:t>The independent learning-area sites are excluded from the portal's cache, so they are always served fresh.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87552"/>
            <a:ext cx="12191695" cy="3200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987552"/>
            <a:ext cx="2011680" cy="32004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1168"/>
            <a:ext cx="7772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>
                <a:solidFill>
                  <a:srgbClr val="D4A017"/>
                </a:solidFill>
                <a:latin typeface="Segoe UI"/>
              </a:rPr>
              <a:t>OPERATIONS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20624"/>
            <a:ext cx="8412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rgbClr val="2C3E50"/>
                </a:solidFill>
                <a:latin typeface="Segoe UI"/>
              </a:rPr>
              <a:t>Security, integrity and licensing</a:t>
            </a:r>
          </a:p>
        </p:txBody>
      </p:sp>
      <p:pic>
        <p:nvPicPr>
          <p:cNvPr id="8" name="Picture 7" descr="eiren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887" y="274320"/>
            <a:ext cx="1606296" cy="310896"/>
          </a:xfrm>
          <a:prstGeom prst="rect">
            <a:avLst/>
          </a:prstGeom>
        </p:spPr>
      </p:pic>
      <p:pic>
        <p:nvPicPr>
          <p:cNvPr id="9" name="Picture 8" descr="icta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9311" y="274320"/>
            <a:ext cx="1363984" cy="310896"/>
          </a:xfrm>
          <a:prstGeom prst="rect">
            <a:avLst/>
          </a:prstGeom>
        </p:spPr>
      </p:pic>
      <p:pic>
        <p:nvPicPr>
          <p:cNvPr id="10" name="Picture 9" descr="kicd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8850" y="274320"/>
            <a:ext cx="1195869" cy="3108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EireneEduCloud  ·  Eirene Technologies Limited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02975" y="6455664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14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48640" y="1371600"/>
          <a:ext cx="11094414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4547"/>
                <a:gridCol w="8209867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Area</a:t>
                      </a:r>
                    </a:p>
                  </a:txBody>
                  <a:tcPr anchor="ctr">
                    <a:solidFill>
                      <a:srgbClr val="0D5C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egoe UI"/>
                        </a:rPr>
                        <a:t>How it is handled</a:t>
                      </a:r>
                    </a:p>
                  </a:txBody>
                  <a:tcPr anchor="ctr">
                    <a:solidFill>
                      <a:srgbClr val="0D5C6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C3E50"/>
                          </a:solidFill>
                          <a:latin typeface="Segoe UI"/>
                        </a:rPr>
                        <a:t>Transport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445563"/>
                          </a:solidFill>
                          <a:latin typeface="Segoe UI"/>
                        </a:rPr>
                        <a:t>HTTPS with an automatically renewed certificate; plain HTTP is redirected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C3E50"/>
                          </a:solidFill>
                          <a:latin typeface="Segoe UI"/>
                        </a:rPr>
                        <a:t>Content encryption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445563"/>
                          </a:solidFill>
                          <a:latin typeface="Segoe UI"/>
                        </a:rPr>
                        <a:t>AES-256 with PBKDF2 key derivation, demonstrated by a secure loader in every package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C3E50"/>
                          </a:solidFill>
                          <a:latin typeface="Segoe UI"/>
                        </a:rPr>
                        <a:t>Package integrity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445563"/>
                          </a:solidFill>
                          <a:latin typeface="Segoe UI"/>
                        </a:rPr>
                        <a:t>Each package carries a manifest with SHA-256 digests of its contents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C3E50"/>
                          </a:solidFill>
                          <a:latin typeface="Segoe UI"/>
                        </a:rPr>
                        <a:t>No external calls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445563"/>
                          </a:solidFill>
                          <a:latin typeface="Segoe UI"/>
                        </a:rPr>
                        <a:t>Packages reference nothing outside themselves — verified on every build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C3E50"/>
                          </a:solidFill>
                          <a:latin typeface="Segoe UI"/>
                        </a:rPr>
                        <a:t>Learner privacy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445563"/>
                          </a:solidFill>
                          <a:latin typeface="Segoe UI"/>
                        </a:rPr>
                        <a:t>Progress is stored only in the learner's own browser; nothing is collected or transmitted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C3E50"/>
                          </a:solidFill>
                          <a:latin typeface="Segoe UI"/>
                        </a:rPr>
                        <a:t>Licence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445563"/>
                          </a:solidFill>
                          <a:latin typeface="Segoe UI"/>
                        </a:rPr>
                        <a:t>Perpetual licence to KICD; copyright remains with Eirene Technologies Limited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</a:tr>
            </a:tbl>
          </a:graphicData>
        </a:graphic>
      </p:graphicFrame>
      <p:sp>
        <p:nvSpPr>
          <p:cNvPr id="14" name="Rounded Rectangle 13"/>
          <p:cNvSpPr/>
          <p:nvPr/>
        </p:nvSpPr>
        <p:spPr>
          <a:xfrm>
            <a:off x="548640" y="5376672"/>
            <a:ext cx="11094415" cy="905256"/>
          </a:xfrm>
          <a:prstGeom prst="roundRect">
            <a:avLst>
              <a:gd name="adj" fmla="val 8000"/>
            </a:avLst>
          </a:prstGeom>
          <a:solidFill>
            <a:srgbClr val="E3EFF1"/>
          </a:solidFill>
          <a:ln w="12700">
            <a:solidFill>
              <a:srgbClr val="0D5C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48640" y="5376672"/>
            <a:ext cx="54864" cy="905256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7240" y="5486400"/>
            <a:ext cx="12801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0D5C6B"/>
                </a:solidFill>
                <a:latin typeface="Segoe UI"/>
              </a:rPr>
              <a:t>TIP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5715000"/>
            <a:ext cx="10454335" cy="49377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1200" b="0" i="0">
                <a:solidFill>
                  <a:srgbClr val="2C3E50"/>
                </a:solidFill>
                <a:latin typeface="Segoe UI"/>
              </a:rPr>
              <a:t>The encryption demonstration key ships inside the package by design — it proves the mechanism; it is not a secret.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87552"/>
            <a:ext cx="12191695" cy="32004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987552"/>
            <a:ext cx="2011680" cy="32004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1168"/>
            <a:ext cx="7772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>
                <a:solidFill>
                  <a:srgbClr val="D4A017"/>
                </a:solidFill>
                <a:latin typeface="Segoe UI"/>
              </a:rPr>
              <a:t>OPERATIONS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20624"/>
            <a:ext cx="8412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rgbClr val="2C3E50"/>
                </a:solidFill>
                <a:latin typeface="Segoe UI"/>
              </a:rPr>
              <a:t>Faults worth knowing in advance</a:t>
            </a:r>
          </a:p>
        </p:txBody>
      </p:sp>
      <p:pic>
        <p:nvPicPr>
          <p:cNvPr id="8" name="Picture 7" descr="eiren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887" y="274320"/>
            <a:ext cx="1606296" cy="310896"/>
          </a:xfrm>
          <a:prstGeom prst="rect">
            <a:avLst/>
          </a:prstGeom>
        </p:spPr>
      </p:pic>
      <p:pic>
        <p:nvPicPr>
          <p:cNvPr id="9" name="Picture 8" descr="icta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9311" y="274320"/>
            <a:ext cx="1363984" cy="310896"/>
          </a:xfrm>
          <a:prstGeom prst="rect">
            <a:avLst/>
          </a:prstGeom>
        </p:spPr>
      </p:pic>
      <p:pic>
        <p:nvPicPr>
          <p:cNvPr id="10" name="Picture 9" descr="kicd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8850" y="274320"/>
            <a:ext cx="1195869" cy="3108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" y="6455664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EireneEduCloud  ·  Eirene Technologies Limited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02975" y="6455664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7A8A95"/>
                </a:solidFill>
                <a:latin typeface="Segoe UI"/>
              </a:rPr>
              <a:t>15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48640" y="1371600"/>
          <a:ext cx="11094414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8324"/>
                <a:gridCol w="7766090"/>
              </a:tblGrid>
              <a:tr h="384048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Segoe UI"/>
                        </a:rPr>
                        <a:t>Symptom</a:t>
                      </a:r>
                    </a:p>
                  </a:txBody>
                  <a:tcPr anchor="ctr">
                    <a:solidFill>
                      <a:srgbClr val="0D5C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Segoe UI"/>
                        </a:rPr>
                        <a:t>Cause and remedy</a:t>
                      </a:r>
                    </a:p>
                  </a:txBody>
                  <a:tcPr anchor="ctr">
                    <a:solidFill>
                      <a:srgbClr val="0D5C6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2C3E50"/>
                          </a:solidFill>
                          <a:latin typeface="Segoe UI"/>
                        </a:rPr>
                        <a:t>Visitors see an old version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A stale browser cache. Confirm the caching policy above, then reload. Never diagnose with a command-line tool alone.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2C3E50"/>
                          </a:solidFill>
                          <a:latin typeface="Segoe UI"/>
                        </a:rPr>
                        <a:t>A learning area 404s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The package was not extracted during publish. Re-run the deploy; it rebuilds every learning-area site.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2C3E50"/>
                          </a:solidFill>
                          <a:latin typeface="Segoe UI"/>
                        </a:rPr>
                        <a:t>Portal and package totals differ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Curriculum and packages were rebuilt separately. Always rebuild and publish them together.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2C3E50"/>
                          </a:solidFill>
                          <a:latin typeface="Segoe UI"/>
                        </a:rPr>
                        <a:t>Package fails conformance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Usually an external reference or a disallowed file type. Fix the source, rebuild — never patch the .zip.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2C3E50"/>
                          </a:solidFill>
                          <a:latin typeface="Segoe UI"/>
                        </a:rPr>
                        <a:t>Certificate warning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Automatic renewal did not run. Check the renewal timer is enabled.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2C3E50"/>
                          </a:solidFill>
                          <a:latin typeface="Segoe UI"/>
                        </a:rPr>
                        <a:t>Staging lost after a restart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445563"/>
                          </a:solidFill>
                          <a:latin typeface="Segoe UI"/>
                        </a:rPr>
                        <a:t>Temporary directories are cleared on reboot. Stage in a persistent location.</a:t>
                      </a:r>
                    </a:p>
                  </a:txBody>
                  <a:tcPr anchor="ctr">
                    <a:solidFill>
                      <a:srgbClr val="F2F7F8"/>
                    </a:solidFill>
                  </a:tcPr>
                </a:tc>
              </a:tr>
            </a:tbl>
          </a:graphicData>
        </a:graphic>
      </p:graphicFrame>
      <p:sp>
        <p:nvSpPr>
          <p:cNvPr id="14" name="Rounded Rectangle 13"/>
          <p:cNvSpPr/>
          <p:nvPr/>
        </p:nvSpPr>
        <p:spPr>
          <a:xfrm>
            <a:off x="548640" y="5532120"/>
            <a:ext cx="11094415" cy="749808"/>
          </a:xfrm>
          <a:prstGeom prst="roundRect">
            <a:avLst>
              <a:gd name="adj" fmla="val 8000"/>
            </a:avLst>
          </a:prstGeom>
          <a:solidFill>
            <a:srgbClr val="E7F5EC"/>
          </a:solidFill>
          <a:ln w="12700">
            <a:solidFill>
              <a:srgbClr val="1B7A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48640" y="5532120"/>
            <a:ext cx="54864" cy="749808"/>
          </a:xfrm>
          <a:prstGeom prst="rect">
            <a:avLst/>
          </a:prstGeom>
          <a:solidFill>
            <a:srgbClr val="1B7A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7240" y="5641848"/>
            <a:ext cx="12801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rgbClr val="1B7A4B"/>
                </a:solidFill>
                <a:latin typeface="Segoe UI"/>
              </a:rPr>
              <a:t>VERIFIED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5870448"/>
            <a:ext cx="10454335" cy="33832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1200" b="0" i="0">
                <a:solidFill>
                  <a:srgbClr val="2C3E50"/>
                </a:solidFill>
                <a:latin typeface="Segoe UI"/>
              </a:rPr>
              <a:t>Every publish leaves a timestamped backup of the previous site — restoring is always an option.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5C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2011680" y="3749039"/>
            <a:ext cx="5120640" cy="5120640"/>
          </a:xfrm>
          <a:prstGeom prst="ellipse">
            <a:avLst/>
          </a:prstGeom>
          <a:solidFill>
            <a:srgbClr val="083F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22960" y="1371600"/>
            <a:ext cx="1188720" cy="64008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783080"/>
            <a:ext cx="100584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rgbClr val="FFFFFF"/>
                </a:solidFill>
                <a:latin typeface="Segoe UI"/>
              </a:rPr>
              <a:t>Summary for administrators</a:t>
            </a:r>
          </a:p>
        </p:txBody>
      </p:sp>
      <p:sp>
        <p:nvSpPr>
          <p:cNvPr id="7" name="Oval 6"/>
          <p:cNvSpPr/>
          <p:nvPr/>
        </p:nvSpPr>
        <p:spPr>
          <a:xfrm>
            <a:off x="868680" y="2926080"/>
            <a:ext cx="109728" cy="109728"/>
          </a:xfrm>
          <a:prstGeom prst="ellipse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834640"/>
            <a:ext cx="98755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50" b="0" i="0">
                <a:solidFill>
                  <a:srgbClr val="DCECEF"/>
                </a:solidFill>
                <a:latin typeface="Segoe UI"/>
              </a:rPr>
              <a:t>Static HTML5 only — no server-side code, no database, nothing to keep running.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3429000"/>
            <a:ext cx="109728" cy="109728"/>
          </a:xfrm>
          <a:prstGeom prst="ellipse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88720" y="3337560"/>
            <a:ext cx="98755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50" b="0" i="0">
                <a:solidFill>
                  <a:srgbClr val="DCECEF"/>
                </a:solidFill>
                <a:latin typeface="Segoe UI"/>
              </a:rPr>
              <a:t>Learners cannot edit content because no editing interface is shipped.</a:t>
            </a:r>
          </a:p>
        </p:txBody>
      </p:sp>
      <p:sp>
        <p:nvSpPr>
          <p:cNvPr id="11" name="Oval 10"/>
          <p:cNvSpPr/>
          <p:nvPr/>
        </p:nvSpPr>
        <p:spPr>
          <a:xfrm>
            <a:off x="868680" y="3931920"/>
            <a:ext cx="109728" cy="109728"/>
          </a:xfrm>
          <a:prstGeom prst="ellipse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88720" y="3840480"/>
            <a:ext cx="98755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50" b="0" i="0">
                <a:solidFill>
                  <a:srgbClr val="DCECEF"/>
                </a:solidFill>
                <a:latin typeface="Segoe UI"/>
              </a:rPr>
              <a:t>Content changes follow one path: author → validate → assemble → build → verify → publish.</a:t>
            </a:r>
          </a:p>
        </p:txBody>
      </p:sp>
      <p:sp>
        <p:nvSpPr>
          <p:cNvPr id="13" name="Oval 12"/>
          <p:cNvSpPr/>
          <p:nvPr/>
        </p:nvSpPr>
        <p:spPr>
          <a:xfrm>
            <a:off x="868680" y="4434840"/>
            <a:ext cx="109728" cy="109728"/>
          </a:xfrm>
          <a:prstGeom prst="ellipse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88720" y="4343400"/>
            <a:ext cx="98755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50" b="0" i="0">
                <a:solidFill>
                  <a:srgbClr val="DCECEF"/>
                </a:solidFill>
                <a:latin typeface="Segoe UI"/>
              </a:rPr>
              <a:t>Portal and packages must be rebuilt and published together, or their totals drift.</a:t>
            </a:r>
          </a:p>
        </p:txBody>
      </p:sp>
      <p:sp>
        <p:nvSpPr>
          <p:cNvPr id="15" name="Oval 14"/>
          <p:cNvSpPr/>
          <p:nvPr/>
        </p:nvSpPr>
        <p:spPr>
          <a:xfrm>
            <a:off x="868680" y="4937759"/>
            <a:ext cx="109728" cy="109728"/>
          </a:xfrm>
          <a:prstGeom prst="ellipse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188720" y="4846320"/>
            <a:ext cx="98755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50" b="0" i="0">
                <a:solidFill>
                  <a:srgbClr val="DCECEF"/>
                </a:solidFill>
                <a:latin typeface="Segoe UI"/>
              </a:rPr>
              <a:t>Confirm every update in a real browser, not only from the command line.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5852160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rgbClr val="A8C7CE"/>
                </a:solidFill>
                <a:latin typeface="Segoe UI"/>
              </a:rPr>
              <a:t>Eirene Technologies Limited  ·  Empowering Kenya's Next Generation  ·  RFB KE-ICTA-543406-GO-RFB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002975" y="6455664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B9EA8"/>
                </a:solidFill>
                <a:latin typeface="Segoe UI"/>
              </a:rPr>
              <a:t>16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